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38" r:id="rId2"/>
    <p:sldId id="494" r:id="rId3"/>
    <p:sldId id="517" r:id="rId4"/>
    <p:sldId id="495" r:id="rId5"/>
    <p:sldId id="496" r:id="rId6"/>
    <p:sldId id="497" r:id="rId7"/>
    <p:sldId id="498" r:id="rId8"/>
    <p:sldId id="499" r:id="rId9"/>
    <p:sldId id="500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479" r:id="rId25"/>
    <p:sldId id="464" r:id="rId26"/>
    <p:sldId id="480" r:id="rId27"/>
    <p:sldId id="466" r:id="rId28"/>
    <p:sldId id="465" r:id="rId29"/>
    <p:sldId id="469" r:id="rId30"/>
    <p:sldId id="482" r:id="rId31"/>
    <p:sldId id="481" r:id="rId32"/>
    <p:sldId id="483" r:id="rId33"/>
    <p:sldId id="487" r:id="rId34"/>
    <p:sldId id="484" r:id="rId35"/>
    <p:sldId id="485" r:id="rId36"/>
    <p:sldId id="486" r:id="rId37"/>
    <p:sldId id="488" r:id="rId38"/>
    <p:sldId id="477" r:id="rId39"/>
    <p:sldId id="489" r:id="rId40"/>
    <p:sldId id="473" r:id="rId41"/>
    <p:sldId id="493" r:id="rId42"/>
    <p:sldId id="490" r:id="rId43"/>
    <p:sldId id="491" r:id="rId44"/>
    <p:sldId id="476" r:id="rId45"/>
    <p:sldId id="492" r:id="rId46"/>
    <p:sldId id="451" r:id="rId47"/>
    <p:sldId id="516" r:id="rId48"/>
    <p:sldId id="38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210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4020">
          <p15:clr>
            <a:srgbClr val="A4A3A4"/>
          </p15:clr>
        </p15:guide>
        <p15:guide id="8" pos="5511">
          <p15:clr>
            <a:srgbClr val="A4A3A4"/>
          </p15:clr>
        </p15:guide>
        <p15:guide id="9" pos="295">
          <p15:clr>
            <a:srgbClr val="A4A3A4"/>
          </p15:clr>
        </p15:guide>
        <p15:guide id="10" pos="2835">
          <p15:clr>
            <a:srgbClr val="A4A3A4"/>
          </p15:clr>
        </p15:guide>
        <p15:guide id="11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A3102"/>
    <a:srgbClr val="CA2A02"/>
    <a:srgbClr val="CC0000"/>
    <a:srgbClr val="D52B1E"/>
    <a:srgbClr val="CA2102"/>
    <a:srgbClr val="688791"/>
    <a:srgbClr val="FD2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90" autoAdjust="0"/>
  </p:normalViewPr>
  <p:slideViewPr>
    <p:cSldViewPr>
      <p:cViewPr varScale="1">
        <p:scale>
          <a:sx n="57" d="100"/>
          <a:sy n="57" d="100"/>
        </p:scale>
        <p:origin x="1482" y="27"/>
      </p:cViewPr>
      <p:guideLst>
        <p:guide orient="horz" pos="2160"/>
        <p:guide orient="horz" pos="572"/>
        <p:guide orient="horz" pos="3884"/>
        <p:guide orient="horz" pos="210"/>
        <p:guide orient="horz" pos="4110"/>
        <p:guide orient="horz" pos="799"/>
        <p:guide orient="horz" pos="4020"/>
        <p:guide pos="5511"/>
        <p:guide pos="295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'Geothermal capacity'!$E$4:$T$4</c:f>
              <c:numCache>
                <c:formatCode>General</c:formatCode>
                <c:ptCount val="16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</c:numCache>
            </c:numRef>
          </c:cat>
          <c:val>
            <c:numRef>
              <c:f>'Geothermal capacity'!$E$30:$T$30</c:f>
              <c:numCache>
                <c:formatCode>0</c:formatCode>
                <c:ptCount val="16"/>
                <c:pt idx="0">
                  <c:v>5891.6500000000024</c:v>
                </c:pt>
                <c:pt idx="1">
                  <c:v>6754.75</c:v>
                </c:pt>
                <c:pt idx="2">
                  <c:v>8583.5</c:v>
                </c:pt>
                <c:pt idx="3">
                  <c:v>8722.4933333333265</c:v>
                </c:pt>
                <c:pt idx="4">
                  <c:v>8849.3866666666599</c:v>
                </c:pt>
                <c:pt idx="5">
                  <c:v>9092.98</c:v>
                </c:pt>
                <c:pt idx="6">
                  <c:v>9209.3499999999876</c:v>
                </c:pt>
                <c:pt idx="7">
                  <c:v>9324.8499999999876</c:v>
                </c:pt>
                <c:pt idx="8">
                  <c:v>9636.75</c:v>
                </c:pt>
                <c:pt idx="9">
                  <c:v>10102.6</c:v>
                </c:pt>
                <c:pt idx="10">
                  <c:v>10537</c:v>
                </c:pt>
                <c:pt idx="11">
                  <c:v>10850.900000000001</c:v>
                </c:pt>
                <c:pt idx="12">
                  <c:v>11116</c:v>
                </c:pt>
                <c:pt idx="13">
                  <c:v>11035.601000000002</c:v>
                </c:pt>
                <c:pt idx="14">
                  <c:v>11361.301000000001</c:v>
                </c:pt>
                <c:pt idx="15">
                  <c:v>11709.001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711000"/>
        <c:axId val="155705904"/>
      </c:barChart>
      <c:catAx>
        <c:axId val="155711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5705904"/>
        <c:crosses val="autoZero"/>
        <c:auto val="1"/>
        <c:lblAlgn val="ctr"/>
        <c:lblOffset val="100"/>
        <c:noMultiLvlLbl val="0"/>
      </c:catAx>
      <c:valAx>
        <c:axId val="15570590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557110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2013</a:t>
            </a:r>
          </a:p>
        </c:rich>
      </c:tx>
      <c:layout>
        <c:manualLayout>
          <c:xMode val="edge"/>
          <c:yMode val="edge"/>
          <c:x val="0.45321730096237967"/>
          <c:y val="0.2652196630929900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'Geothermal capacity'!$A$11:$A$29</c:f>
              <c:strCache>
                <c:ptCount val="19"/>
                <c:pt idx="0">
                  <c:v>Ethiopia</c:v>
                </c:pt>
                <c:pt idx="1">
                  <c:v>France (Guadeloupe)</c:v>
                </c:pt>
                <c:pt idx="2">
                  <c:v>Germany</c:v>
                </c:pt>
                <c:pt idx="3">
                  <c:v>Guatemala</c:v>
                </c:pt>
                <c:pt idx="4">
                  <c:v>Iceland</c:v>
                </c:pt>
                <c:pt idx="5">
                  <c:v>Indonesia</c:v>
                </c:pt>
                <c:pt idx="6">
                  <c:v>Italy</c:v>
                </c:pt>
                <c:pt idx="7">
                  <c:v>Japan</c:v>
                </c:pt>
                <c:pt idx="8">
                  <c:v>Kenya</c:v>
                </c:pt>
                <c:pt idx="9">
                  <c:v>Mexico</c:v>
                </c:pt>
                <c:pt idx="10">
                  <c:v>New Zealand</c:v>
                </c:pt>
                <c:pt idx="11">
                  <c:v>Nicaragua</c:v>
                </c:pt>
                <c:pt idx="12">
                  <c:v>Papua New Guinea</c:v>
                </c:pt>
                <c:pt idx="13">
                  <c:v>Philippines</c:v>
                </c:pt>
                <c:pt idx="14">
                  <c:v>Portugal (The Azores)</c:v>
                </c:pt>
                <c:pt idx="15">
                  <c:v>Russia (Kamchatka)</c:v>
                </c:pt>
                <c:pt idx="16">
                  <c:v>Thailand</c:v>
                </c:pt>
                <c:pt idx="17">
                  <c:v>Turkey</c:v>
                </c:pt>
                <c:pt idx="18">
                  <c:v>US</c:v>
                </c:pt>
              </c:strCache>
            </c:strRef>
          </c:cat>
          <c:val>
            <c:numRef>
              <c:f>'Geothermal capacity'!$T$11:$T$29</c:f>
              <c:numCache>
                <c:formatCode>0</c:formatCode>
                <c:ptCount val="19"/>
                <c:pt idx="0">
                  <c:v>7.3</c:v>
                </c:pt>
                <c:pt idx="1">
                  <c:v>17</c:v>
                </c:pt>
                <c:pt idx="2">
                  <c:v>17.3</c:v>
                </c:pt>
                <c:pt idx="3">
                  <c:v>48</c:v>
                </c:pt>
                <c:pt idx="4">
                  <c:v>665</c:v>
                </c:pt>
                <c:pt idx="5">
                  <c:v>1339</c:v>
                </c:pt>
                <c:pt idx="6">
                  <c:v>875.5</c:v>
                </c:pt>
                <c:pt idx="7">
                  <c:v>503</c:v>
                </c:pt>
                <c:pt idx="8">
                  <c:v>252.5</c:v>
                </c:pt>
                <c:pt idx="9">
                  <c:v>823.4</c:v>
                </c:pt>
                <c:pt idx="10">
                  <c:v>855.09999999999991</c:v>
                </c:pt>
                <c:pt idx="11">
                  <c:v>159.5</c:v>
                </c:pt>
                <c:pt idx="12">
                  <c:v>56</c:v>
                </c:pt>
                <c:pt idx="13">
                  <c:v>1868</c:v>
                </c:pt>
                <c:pt idx="14">
                  <c:v>29</c:v>
                </c:pt>
                <c:pt idx="15">
                  <c:v>82</c:v>
                </c:pt>
                <c:pt idx="16">
                  <c:v>0.30000000000000021</c:v>
                </c:pt>
                <c:pt idx="17">
                  <c:v>226.20099999999999</c:v>
                </c:pt>
                <c:pt idx="18">
                  <c:v>3442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5705120"/>
        <c:axId val="155705512"/>
      </c:barChart>
      <c:catAx>
        <c:axId val="155705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705512"/>
        <c:crosses val="autoZero"/>
        <c:auto val="1"/>
        <c:lblAlgn val="ctr"/>
        <c:lblOffset val="100"/>
        <c:noMultiLvlLbl val="0"/>
      </c:catAx>
      <c:valAx>
        <c:axId val="15570551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one"/>
        <c:crossAx val="1557051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A4576-8FDF-422F-9AF9-F5A1B2F58AA1}" type="datetimeFigureOut">
              <a:rPr lang="en-GB" smtClean="0"/>
              <a:pPr/>
              <a:t>06/09/2017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7451A-EE29-45E8-AFAE-D5220EAED7E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10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85D86B-1437-4F31-987A-14A987A204C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664" y="3228896"/>
            <a:ext cx="7941310" cy="30589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79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Titl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636913"/>
            <a:ext cx="6317488" cy="648072"/>
          </a:xfrm>
          <a:solidFill>
            <a:srgbClr val="D52B1E"/>
          </a:solidFill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36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49080"/>
            <a:ext cx="5669488" cy="4608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2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81128"/>
            <a:ext cx="5669488" cy="3096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dirty="0" smtClean="0"/>
              <a:t>Title of Presenter</a:t>
            </a:r>
            <a:endParaRPr lang="en-GB" dirty="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End Slide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779912" y="1628920"/>
            <a:ext cx="5364088" cy="108000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Come</a:t>
            </a:r>
            <a:r>
              <a:rPr lang="en-GB" dirty="0" smtClean="0"/>
              <a:t> </a:t>
            </a:r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Here.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987824" y="2924944"/>
            <a:ext cx="6156176" cy="108012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dirty="0" smtClean="0"/>
              <a:t>Go Anywhere.</a:t>
            </a:r>
            <a:endParaRPr lang="en-GB" sz="5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545542" y="4653136"/>
            <a:ext cx="4608336" cy="4320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1" baseline="0" dirty="0" smtClean="0">
                <a:solidFill>
                  <a:srgbClr val="FF2225"/>
                </a:solidFill>
                <a:latin typeface="Arial" charset="0"/>
                <a:ea typeface="ヒラギノ角ゴ Pro W3" charset="-128"/>
                <a:cs typeface="Arial" charset="0"/>
                <a:sym typeface="Gill Sans" charset="0"/>
              </a:defRPr>
            </a:lvl1pPr>
            <a:lvl2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sz="2000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2pPr>
            <a:lvl3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>
                <a:solidFill>
                  <a:srgbClr val="CA2102"/>
                </a:solidFill>
              </a:rPr>
              <a:t>That’s</a:t>
            </a:r>
            <a:r>
              <a:rPr lang="en-GB" baseline="0" dirty="0" smtClean="0">
                <a:solidFill>
                  <a:srgbClr val="CA2102"/>
                </a:solidFill>
              </a:rPr>
              <a:t> the difference</a:t>
            </a:r>
            <a:endParaRPr lang="en-GB" dirty="0">
              <a:solidFill>
                <a:srgbClr val="CA2102"/>
              </a:solidFill>
            </a:endParaRPr>
          </a:p>
        </p:txBody>
      </p:sp>
      <p:pic>
        <p:nvPicPr>
          <p:cNvPr id="5" name="Picture 2" descr="http://www.abdn.ac.uk/pgopenday/uploads/media/screen%20saver%20jpe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0750" b="38973"/>
          <a:stretch/>
        </p:blipFill>
        <p:spPr bwMode="auto">
          <a:xfrm>
            <a:off x="-652" y="4671250"/>
            <a:ext cx="3312368" cy="21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3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8013"/>
            <a:ext cx="75406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4113" cy="4454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4713" y="1943100"/>
            <a:ext cx="3694112" cy="2151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4713" y="4246563"/>
            <a:ext cx="3694112" cy="2151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74582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oA Title and Conten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pic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211" y="692696"/>
            <a:ext cx="4403725" cy="590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50"/>
            <a:ext cx="4043363" cy="54737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Section Header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ic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65350"/>
            <a:ext cx="9150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2718048"/>
            <a:ext cx="6318000" cy="6480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Section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UoA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Objec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68414"/>
            <a:ext cx="8229600" cy="5113336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92696"/>
            <a:ext cx="9144000" cy="360363"/>
          </a:xfrm>
          <a:solidFill>
            <a:srgbClr val="D52B1E"/>
          </a:solidFill>
        </p:spPr>
        <p:txBody>
          <a:bodyPr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800" b="1" kern="1200" baseline="0" dirty="0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US" dirty="0" smtClean="0"/>
              <a:t>Object Caption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49"/>
            <a:ext cx="8229600" cy="5473701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68313" y="332656"/>
            <a:ext cx="8280400" cy="6192687"/>
          </a:xfrm>
        </p:spPr>
        <p:txBody>
          <a:bodyPr/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8050"/>
            <a:ext cx="8229600" cy="54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504" y="44624"/>
            <a:ext cx="1260000" cy="5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6804025" y="6597352"/>
            <a:ext cx="2376487" cy="33265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Gill Sans" charset="0"/>
              </a:rPr>
              <a:t>www.abdn.ac.uk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58" r:id="rId10"/>
    <p:sldLayoutId id="2147483663" r:id="rId11"/>
    <p:sldLayoutId id="2147483664" r:id="rId12"/>
    <p:sldLayoutId id="2147483665" r:id="rId13"/>
    <p:sldLayoutId id="2147483666" r:id="rId14"/>
  </p:sldLayoutIdLst>
  <p:txStyles>
    <p:titleStyle>
      <a:lvl1pPr algn="l" defTabSz="914400" rtl="0" eaLnBrk="1" fontAlgn="base" latinLnBrk="0" hangingPunct="1">
        <a:spcBef>
          <a:spcPct val="0"/>
        </a:spcBef>
        <a:spcAft>
          <a:spcPct val="0"/>
        </a:spcAft>
        <a:buNone/>
        <a:defRPr lang="en-GB" sz="3600" b="1" kern="1200" baseline="0" dirty="0" smtClean="0">
          <a:solidFill>
            <a:srgbClr val="FFFFFF"/>
          </a:solidFill>
          <a:latin typeface="Arial" charset="0"/>
          <a:ea typeface="+mj-ea"/>
          <a:cs typeface="Arial" charset="0"/>
          <a:sym typeface="Arial" charset="0"/>
        </a:defRPr>
      </a:lvl1pPr>
    </p:titleStyle>
    <p:bodyStyle>
      <a:lvl1pPr marL="342900" indent="-3429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800" b="1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1pPr>
      <a:lvl2pPr marL="742950" indent="-28575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2pPr>
      <a:lvl3pPr marL="1143000" indent="-2286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hyperlink" Target="http://energy.gov/eere/geothermal/how-enhanced-geothermal-system-works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sciencedirect.com/science/article/pii/S1364032113003420" TargetMode="External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364032113003420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ciencedirect.com/science/article/pii/S1364032102000023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a.gov/forecasts/aeo/pdf/0383(2014).pdf" TargetMode="External"/><Relationship Id="rId2" Type="http://schemas.openxmlformats.org/officeDocument/2006/relationships/hyperlink" Target="http://www.bp.com/content/dam/bp/pdf/statisticalreview/statistical_review_of_world_energy_201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1.eere.energy.gov/geothermal/pdfs/future_geo_energy.pdf" TargetMode="External"/><Relationship Id="rId4" Type="http://schemas.openxmlformats.org/officeDocument/2006/relationships/hyperlink" Target="http://www.un.org/wcm/webdav/site/climatechange/shared/Documents/AGECC%20summary%20report%5b1%5d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ia.gov/totalenergy/data/annual/pdf/aer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7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12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25.jpeg"/><Relationship Id="rId5" Type="http://schemas.openxmlformats.org/officeDocument/2006/relationships/image" Target="../media/image10.jpeg"/><Relationship Id="rId10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4464496" cy="26064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35496" y="116632"/>
            <a:ext cx="4608512" cy="5486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200" b="1" kern="0" dirty="0" smtClean="0">
                <a:solidFill>
                  <a:schemeClr val="bg1"/>
                </a:solidFill>
                <a:latin typeface="Cambria" pitchFamily="18" charset="0"/>
                <a:cs typeface="+mn-cs"/>
              </a:rPr>
              <a:t>School of Engineering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46160" y="5373216"/>
            <a:ext cx="4597847" cy="8640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  <a:cs typeface="+mn-cs"/>
              </a:rPr>
              <a:t>Jeff </a:t>
            </a: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</a:rPr>
              <a:t>Gomes</a:t>
            </a:r>
            <a:endParaRPr lang="en-US" sz="2000" b="1" kern="0" dirty="0" smtClean="0">
              <a:solidFill>
                <a:srgbClr val="0070C0"/>
              </a:solidFill>
              <a:latin typeface="Cambr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4716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70C0"/>
                </a:solidFill>
              </a:rPr>
              <a:t>Renewable Energy 1: Solar and Geothermal (EG50M2/EG504C)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36912"/>
            <a:ext cx="471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Geothermal Energy: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5" y="3573016"/>
            <a:ext cx="4536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indent="-404813" algn="just">
              <a:tabLst>
                <a:tab pos="4348163" algn="l"/>
              </a:tabLst>
            </a:pPr>
            <a:r>
              <a:rPr lang="en-GB" sz="2400" b="1" dirty="0" smtClean="0">
                <a:solidFill>
                  <a:srgbClr val="C00000"/>
                </a:solidFill>
              </a:rPr>
              <a:t>Module 1</a:t>
            </a:r>
            <a:r>
              <a:rPr lang="en-GB" sz="2400" b="1" dirty="0">
                <a:solidFill>
                  <a:srgbClr val="C00000"/>
                </a:solidFill>
              </a:rPr>
              <a:t>:</a:t>
            </a:r>
            <a:r>
              <a:rPr lang="en-GB" sz="2400" b="1" dirty="0" smtClean="0">
                <a:solidFill>
                  <a:srgbClr val="C00000"/>
                </a:solidFill>
              </a:rPr>
              <a:t> Sources, Technologies and Preliminary Environmental Analysis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4" y="116632"/>
            <a:ext cx="7444906" cy="50973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chemeClr val="bg1"/>
                </a:solidFill>
              </a:rPr>
              <a:t>Largest Power Plants by Energy Source (2011)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2268" y="991876"/>
          <a:ext cx="9136585" cy="498620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5576"/>
                <a:gridCol w="3168352"/>
                <a:gridCol w="1558023"/>
                <a:gridCol w="1898361"/>
                <a:gridCol w="1756273"/>
              </a:tblGrid>
              <a:tr h="46144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Rank</a:t>
                      </a:r>
                      <a:endParaRPr lang="en-GB" sz="1800" dirty="0"/>
                    </a:p>
                  </a:txBody>
                  <a:tcPr marT="42591" marB="4259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Plant</a:t>
                      </a:r>
                    </a:p>
                  </a:txBody>
                  <a:tcPr marT="42591" marB="425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Country</a:t>
                      </a:r>
                      <a:endParaRPr lang="en-GB" sz="18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Capacity (</a:t>
                      </a:r>
                      <a:r>
                        <a:rPr lang="en-GB" sz="1800" dirty="0" err="1" smtClean="0"/>
                        <a:t>MW</a:t>
                      </a:r>
                      <a:r>
                        <a:rPr lang="en-GB" sz="1800" baseline="-25000" dirty="0" err="1" smtClean="0"/>
                        <a:t>el</a:t>
                      </a:r>
                      <a:r>
                        <a:rPr lang="en-GB" sz="1800" dirty="0" smtClean="0"/>
                        <a:t>)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Plant Type</a:t>
                      </a:r>
                      <a:endParaRPr lang="en-GB" sz="18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3-Gorges</a:t>
                      </a:r>
                      <a:r>
                        <a:rPr lang="en-GB" sz="1700" baseline="0" dirty="0" smtClean="0"/>
                        <a:t> Dam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China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22500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Hydro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93619"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3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Taichung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Taiwan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5780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Coal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4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Shoaiba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Saudi Arabia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5600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Fuel Oil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Surgut-2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Russia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5597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Natural Gas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6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Eesti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Estonia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1615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Oil</a:t>
                      </a:r>
                      <a:r>
                        <a:rPr lang="en-GB" sz="1700" baseline="0" dirty="0" smtClean="0"/>
                        <a:t> Shale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7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Shatura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Russia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1500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Peat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8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Alta Wind Energy </a:t>
                      </a:r>
                      <a:r>
                        <a:rPr lang="en-GB" sz="1700" dirty="0" err="1" smtClean="0"/>
                        <a:t>Center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USA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1020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Wind (onshore)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9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Tilbury B Power</a:t>
                      </a:r>
                      <a:r>
                        <a:rPr lang="en-GB" sz="1700" baseline="0" dirty="0" smtClean="0"/>
                        <a:t> Station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UK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750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Biofuel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 smtClean="0">
                          <a:solidFill>
                            <a:srgbClr val="C00000"/>
                          </a:solidFill>
                        </a:rPr>
                        <a:t>Hellisheioi</a:t>
                      </a:r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 Power Station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Iceland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303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Sihwa</a:t>
                      </a:r>
                      <a:r>
                        <a:rPr lang="en-GB" sz="1700" dirty="0" smtClean="0"/>
                        <a:t> Lake Tidal Power Station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South Korea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254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Tidal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12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Agua </a:t>
                      </a:r>
                      <a:r>
                        <a:rPr lang="en-GB" sz="1700" dirty="0" err="1" smtClean="0"/>
                        <a:t>Calient</a:t>
                      </a:r>
                      <a:r>
                        <a:rPr lang="en-GB" sz="1700" dirty="0" smtClean="0"/>
                        <a:t> Solar Project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USA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251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Solar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13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Agucadora</a:t>
                      </a:r>
                      <a:r>
                        <a:rPr lang="en-GB" sz="1700" dirty="0" smtClean="0"/>
                        <a:t> Wave Farm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Portugal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Marine (wave)</a:t>
                      </a:r>
                      <a:endParaRPr lang="en-GB" sz="1700" dirty="0"/>
                    </a:p>
                  </a:txBody>
                  <a:tcPr marT="42591" marB="42591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14163" y="6036456"/>
            <a:ext cx="1006385" cy="333532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1585" dirty="0">
                <a:solidFill>
                  <a:srgbClr val="0070C0"/>
                </a:solidFill>
                <a:hlinkClick r:id="rId2"/>
              </a:rPr>
              <a:t>Wikipedia</a:t>
            </a:r>
            <a:endParaRPr lang="en-GB" sz="1585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5777" y="2892363"/>
            <a:ext cx="3554899" cy="134996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rgbClr val="C00000"/>
                </a:solidFill>
              </a:rPr>
              <a:t>Energy Conversion: </a:t>
            </a:r>
          </a:p>
          <a:p>
            <a:pPr algn="ctr"/>
            <a:r>
              <a:rPr lang="en-GB" sz="2730" b="1" dirty="0">
                <a:solidFill>
                  <a:srgbClr val="C00000"/>
                </a:solidFill>
              </a:rPr>
              <a:t>Reapplication of Fundamental Physics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11" y="1121058"/>
            <a:ext cx="2607910" cy="1704224"/>
          </a:xfrm>
          <a:prstGeom prst="rect">
            <a:avLst/>
          </a:prstGeom>
        </p:spPr>
      </p:pic>
      <p:pic>
        <p:nvPicPr>
          <p:cNvPr id="74754" name="Picture 2" descr="http://ocw.mit.edu/courses/mechanical-engineering/2-997-direct-solar-thermal-to-electrical-energy-conversion-technologies-fall-2009/2-997f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5" y="947050"/>
            <a:ext cx="3168352" cy="2951511"/>
          </a:xfrm>
          <a:prstGeom prst="rect">
            <a:avLst/>
          </a:prstGeom>
          <a:noFill/>
        </p:spPr>
      </p:pic>
      <p:pic>
        <p:nvPicPr>
          <p:cNvPr id="74756" name="Picture 4" descr="http://www.euroviews.eu/2012/wp-content/uploads/2010/04/tidal-device-H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947050"/>
            <a:ext cx="2771800" cy="2845577"/>
          </a:xfrm>
          <a:prstGeom prst="rect">
            <a:avLst/>
          </a:prstGeom>
          <a:noFill/>
        </p:spPr>
      </p:pic>
      <p:pic>
        <p:nvPicPr>
          <p:cNvPr id="74758" name="Picture 6" descr="http://www.alstom.com/Global/US/Resources/Images/Galleries/Geothermal/Geothermal%20Plant%20-%20Illust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5" y="4099799"/>
            <a:ext cx="3816423" cy="2171353"/>
          </a:xfrm>
          <a:prstGeom prst="rect">
            <a:avLst/>
          </a:prstGeom>
          <a:noFill/>
        </p:spPr>
      </p:pic>
      <p:pic>
        <p:nvPicPr>
          <p:cNvPr id="74760" name="Picture 8" descr="http://i.dailymail.co.uk/i/pix/2012/04/03/article-2124425-12726268000005DC-195_964x6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766" y="4099799"/>
            <a:ext cx="3598186" cy="22044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9530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192401"/>
            <a:ext cx="7560841" cy="442023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290" b="1" dirty="0">
                <a:solidFill>
                  <a:schemeClr val="bg1"/>
                </a:solidFill>
              </a:rPr>
              <a:t>Why Geothermal (or why pursue a diverse energy matrix)??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5" y="932436"/>
            <a:ext cx="8856984" cy="5375681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To address </a:t>
            </a:r>
            <a:r>
              <a:rPr lang="en-GB" sz="2290" b="1" dirty="0">
                <a:solidFill>
                  <a:schemeClr val="accent1"/>
                </a:solidFill>
              </a:rPr>
              <a:t>CLIMATE CHANGE</a:t>
            </a:r>
            <a:r>
              <a:rPr lang="en-GB" sz="2290" dirty="0">
                <a:solidFill>
                  <a:srgbClr val="0070C0"/>
                </a:solidFill>
              </a:rPr>
              <a:t> we must: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 </a:t>
            </a:r>
            <a:r>
              <a:rPr lang="en-GB" sz="2290" dirty="0">
                <a:solidFill>
                  <a:schemeClr val="accent1"/>
                </a:solidFill>
              </a:rPr>
              <a:t>improve efficiency</a:t>
            </a:r>
            <a:r>
              <a:rPr lang="en-GB" sz="2290" dirty="0">
                <a:solidFill>
                  <a:srgbClr val="0070C0"/>
                </a:solidFill>
              </a:rPr>
              <a:t> and; 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chemeClr val="accent1"/>
                </a:solidFill>
              </a:rPr>
              <a:t>reduce use</a:t>
            </a:r>
            <a:r>
              <a:rPr lang="en-GB" sz="2290" dirty="0">
                <a:solidFill>
                  <a:srgbClr val="0070C0"/>
                </a:solidFill>
              </a:rPr>
              <a:t> of fossil fuel-based energy source.</a:t>
            </a:r>
          </a:p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GHG emissions should be mitigated by the development of new cost-effective technologies: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Carbon Capture Storage and Transportation (CCST);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Nuclear </a:t>
            </a:r>
            <a:r>
              <a:rPr lang="en-GB" sz="229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GB" sz="2290" dirty="0">
                <a:solidFill>
                  <a:srgbClr val="0070C0"/>
                </a:solidFill>
              </a:rPr>
              <a:t>Management of nuclear waste storage;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Low-carbon energy sources (i.e., </a:t>
            </a:r>
            <a:r>
              <a:rPr lang="en-GB" sz="2290" dirty="0" err="1">
                <a:solidFill>
                  <a:srgbClr val="0070C0"/>
                </a:solidFill>
              </a:rPr>
              <a:t>renewables</a:t>
            </a:r>
            <a:r>
              <a:rPr lang="en-GB" sz="2290" dirty="0">
                <a:solidFill>
                  <a:srgbClr val="0070C0"/>
                </a:solidFill>
              </a:rPr>
              <a:t>);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Integrated Gasification Combined Cycle (IGCC):</a:t>
            </a:r>
          </a:p>
          <a:p>
            <a:pPr marL="1220332" lvl="2" indent="-33281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Converting carbon-based fuels into syngas (gas-synthesis - mainly H</a:t>
            </a:r>
            <a:r>
              <a:rPr lang="en-GB" sz="2290" baseline="-25000" dirty="0">
                <a:solidFill>
                  <a:srgbClr val="0070C0"/>
                </a:solidFill>
              </a:rPr>
              <a:t>2</a:t>
            </a:r>
            <a:r>
              <a:rPr lang="en-GB" sz="2290" dirty="0">
                <a:solidFill>
                  <a:srgbClr val="0070C0"/>
                </a:solidFill>
              </a:rPr>
              <a:t>, CO);</a:t>
            </a:r>
          </a:p>
          <a:p>
            <a:pPr marL="1220332" lvl="2" indent="-33281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Combined steam (e.g., </a:t>
            </a:r>
            <a:r>
              <a:rPr lang="en-GB" sz="2290" dirty="0" err="1">
                <a:solidFill>
                  <a:srgbClr val="0070C0"/>
                </a:solidFill>
              </a:rPr>
              <a:t>Rankine</a:t>
            </a:r>
            <a:r>
              <a:rPr lang="en-GB" sz="2290" dirty="0">
                <a:solidFill>
                  <a:srgbClr val="0070C0"/>
                </a:solidFill>
              </a:rPr>
              <a:t>) and gas (e.g., </a:t>
            </a:r>
            <a:r>
              <a:rPr lang="en-GB" sz="2290" dirty="0" err="1">
                <a:solidFill>
                  <a:srgbClr val="0070C0"/>
                </a:solidFill>
              </a:rPr>
              <a:t>Brayton</a:t>
            </a:r>
            <a:r>
              <a:rPr lang="en-GB" sz="2290" dirty="0">
                <a:solidFill>
                  <a:srgbClr val="0070C0"/>
                </a:solidFill>
              </a:rPr>
              <a:t>) cycles using advanced turbines with high thermal efficiency; </a:t>
            </a:r>
          </a:p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Energy security: most countries do not have fossil-fuel resources to sustain their economies.</a:t>
            </a:r>
          </a:p>
        </p:txBody>
      </p:sp>
    </p:spTree>
    <p:extLst>
      <p:ext uri="{BB962C8B-B14F-4D97-AF65-F5344CB8AC3E}">
        <p14:creationId xmlns:p14="http://schemas.microsoft.com/office/powerpoint/2010/main" val="1805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44624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130"/>
            <a:ext cx="9160686" cy="5231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56" y="1014129"/>
            <a:ext cx="5372773" cy="442023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290" b="1" dirty="0">
                <a:solidFill>
                  <a:srgbClr val="0070C0"/>
                </a:solidFill>
              </a:rPr>
              <a:t>Schematics of a Nuclear Power Plant (NPP)</a:t>
            </a:r>
          </a:p>
        </p:txBody>
      </p:sp>
    </p:spTree>
    <p:extLst>
      <p:ext uri="{BB962C8B-B14F-4D97-AF65-F5344CB8AC3E}">
        <p14:creationId xmlns:p14="http://schemas.microsoft.com/office/powerpoint/2010/main" val="34183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44624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14129"/>
            <a:ext cx="5143800" cy="442023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290" b="1" dirty="0">
                <a:solidFill>
                  <a:srgbClr val="0070C0"/>
                </a:solidFill>
              </a:rPr>
              <a:t>Schematics of a Coal-Fired Power Station</a:t>
            </a:r>
          </a:p>
        </p:txBody>
      </p:sp>
      <p:pic>
        <p:nvPicPr>
          <p:cNvPr id="69634" name="Picture 2" descr="http://forums-cdn.appleinsider.com/c/cf/cffb4dfa_coal-fired-power-plant_media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32201"/>
            <a:ext cx="8448873" cy="4848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116632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0313" y="2302167"/>
            <a:ext cx="1763688" cy="1499235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290" b="1" dirty="0">
                <a:solidFill>
                  <a:srgbClr val="0070C0"/>
                </a:solidFill>
              </a:rPr>
              <a:t>Schematics of a Natural Gas Power Station</a:t>
            </a:r>
          </a:p>
        </p:txBody>
      </p:sp>
      <p:pic>
        <p:nvPicPr>
          <p:cNvPr id="68612" name="Picture 4" descr="http://eispctools.anl.gov/images/content/energy_resources/natural_gas-f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7049"/>
            <a:ext cx="7377016" cy="5322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41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2.bp.blogspot.com/-aorUo4XbHq4/U3SPpbhnHAI/AAAAAAAAAzk/azGKbbScUB4/s1600/flash-ste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879969"/>
            <a:ext cx="7128792" cy="5500541"/>
          </a:xfrm>
          <a:prstGeom prst="rect">
            <a:avLst/>
          </a:prstGeom>
          <a:noFill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96" y="116632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5936" y="879971"/>
            <a:ext cx="4104457" cy="509734"/>
          </a:xfrm>
          <a:prstGeom prst="rect">
            <a:avLst/>
          </a:prstGeom>
          <a:solidFill>
            <a:schemeClr val="bg1"/>
          </a:solidFill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rgbClr val="0070C0"/>
                </a:solidFill>
              </a:rPr>
              <a:t>Geothermal Power Plant</a:t>
            </a:r>
          </a:p>
        </p:txBody>
      </p:sp>
    </p:spTree>
    <p:extLst>
      <p:ext uri="{BB962C8B-B14F-4D97-AF65-F5344CB8AC3E}">
        <p14:creationId xmlns:p14="http://schemas.microsoft.com/office/powerpoint/2010/main" val="25245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97" y="116632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349528"/>
            <a:ext cx="8519158" cy="44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7" y="116632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15471"/>
            <a:ext cx="8403362" cy="50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84025"/>
            <a:ext cx="8640961" cy="5429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7" y="110954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</a:p>
        </p:txBody>
      </p:sp>
    </p:spTree>
    <p:extLst>
      <p:ext uri="{BB962C8B-B14F-4D97-AF65-F5344CB8AC3E}">
        <p14:creationId xmlns:p14="http://schemas.microsoft.com/office/powerpoint/2010/main" val="15259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338940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 Dates</a:t>
            </a:r>
            <a:endParaRPr lang="en-GB" dirty="0"/>
          </a:p>
        </p:txBody>
      </p:sp>
      <p:sp>
        <p:nvSpPr>
          <p:cNvPr id="9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59911"/>
              </p:ext>
            </p:extLst>
          </p:nvPr>
        </p:nvGraphicFramePr>
        <p:xfrm>
          <a:off x="179512" y="764704"/>
          <a:ext cx="871296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4224470"/>
                <a:gridCol w="29043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Week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Contents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Activities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07</a:t>
                      </a: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(11-15/09)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>
                          <a:solidFill>
                            <a:srgbClr val="0070C0"/>
                          </a:solidFill>
                        </a:rPr>
                        <a:t>Module 1: </a:t>
                      </a: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Source, Technologies and Preliminary Environmental</a:t>
                      </a:r>
                      <a:r>
                        <a:rPr lang="en-GB" sz="2400" baseline="0" dirty="0" smtClean="0">
                          <a:solidFill>
                            <a:srgbClr val="0070C0"/>
                          </a:solidFill>
                        </a:rPr>
                        <a:t> Analysis</a:t>
                      </a: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Lectures and Tutorials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08</a:t>
                      </a: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(18-22/09)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>
                          <a:solidFill>
                            <a:srgbClr val="0070C0"/>
                          </a:solidFill>
                        </a:rPr>
                        <a:t>Module 2: </a:t>
                      </a: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Thermodynamics of Geothermal Units (Power and Heat</a:t>
                      </a:r>
                      <a:r>
                        <a:rPr lang="en-GB" sz="2400" baseline="0" dirty="0" smtClean="0">
                          <a:solidFill>
                            <a:srgbClr val="0070C0"/>
                          </a:solidFill>
                        </a:rPr>
                        <a:t> Generation)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smtClean="0">
                          <a:solidFill>
                            <a:srgbClr val="0070C0"/>
                          </a:solidFill>
                        </a:rPr>
                        <a:t>Lectures </a:t>
                      </a: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and Tutorials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09</a:t>
                      </a: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(25-29/09)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>
                          <a:solidFill>
                            <a:srgbClr val="0070C0"/>
                          </a:solidFill>
                        </a:rPr>
                        <a:t>Module 3: </a:t>
                      </a: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Geothermal Fluid</a:t>
                      </a:r>
                      <a:r>
                        <a:rPr lang="en-GB" sz="2400" baseline="0" dirty="0" smtClean="0">
                          <a:solidFill>
                            <a:srgbClr val="0070C0"/>
                          </a:solidFill>
                        </a:rPr>
                        <a:t> Dynamics (Multiphase Porous Media Flows and Introduction to Geothermal Units Design &amp; Management)</a:t>
                      </a:r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rgbClr val="0070C0"/>
                          </a:solidFill>
                        </a:rPr>
                        <a:t>Lectures and Tutorials</a:t>
                      </a:r>
                    </a:p>
                    <a:p>
                      <a:pPr algn="ctr"/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  <a:p>
                      <a:pPr algn="ctr"/>
                      <a:r>
                        <a:rPr lang="en-GB" sz="2400" dirty="0" smtClean="0">
                          <a:solidFill>
                            <a:srgbClr val="00B050"/>
                          </a:solidFill>
                        </a:rPr>
                        <a:t>(02-06/10)</a:t>
                      </a:r>
                      <a:endParaRPr lang="en-GB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smtClean="0">
                          <a:solidFill>
                            <a:srgbClr val="00B050"/>
                          </a:solidFill>
                        </a:rPr>
                        <a:t>Online Continuous Assessment</a:t>
                      </a:r>
                      <a:endParaRPr lang="en-GB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9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6" y="188640"/>
            <a:ext cx="5570648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And Solar?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04" y="3266050"/>
            <a:ext cx="4762500" cy="31144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3" y="1819087"/>
            <a:ext cx="3394348" cy="577445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1585" dirty="0">
                <a:solidFill>
                  <a:srgbClr val="0070C0"/>
                </a:solidFill>
              </a:rPr>
              <a:t>Heat Source: thermal radiation to boil water or;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96" y="5050815"/>
            <a:ext cx="4248472" cy="82135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1585" dirty="0">
                <a:solidFill>
                  <a:srgbClr val="0070C0"/>
                </a:solidFill>
              </a:rPr>
              <a:t>Photovoltaic (solar cells): direct conversion of the electromagnetic radiation from the Sun to electricity.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" y="879969"/>
            <a:ext cx="5675245" cy="30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97" y="116632"/>
            <a:ext cx="4416357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96" y="947050"/>
            <a:ext cx="9108504" cy="255644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The vast majority of power plants are based on elements of the following workflow: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Generate heat;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Boil water;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Produced steam is used to turn a (set of) turbine(s);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Turbines are linked with generator to;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Produce </a:t>
            </a:r>
            <a:r>
              <a:rPr lang="en-GB" sz="2290" dirty="0">
                <a:solidFill>
                  <a:schemeClr val="accent1"/>
                </a:solidFill>
              </a:rPr>
              <a:t>electricity</a:t>
            </a:r>
            <a:r>
              <a:rPr lang="en-GB" sz="229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3764399"/>
            <a:ext cx="9108504" cy="220404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We saw that: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Fossil fuels and nuclear: 1-5;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Hydro and wind: based on momentum transfer + 4-5;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Geothermal: undergrounded heated water + 2-5;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Solar: (a) solar radiation + 2-5 or, </a:t>
            </a:r>
          </a:p>
          <a:p>
            <a:pPr marL="2052377" lvl="1" indent="-443757" algn="just"/>
            <a:r>
              <a:rPr lang="en-GB" sz="2290" dirty="0">
                <a:solidFill>
                  <a:srgbClr val="0070C0"/>
                </a:solidFill>
              </a:rPr>
              <a:t>(b) photovoltaic cells + 5.</a:t>
            </a:r>
          </a:p>
        </p:txBody>
      </p:sp>
    </p:spTree>
    <p:extLst>
      <p:ext uri="{BB962C8B-B14F-4D97-AF65-F5344CB8AC3E}">
        <p14:creationId xmlns:p14="http://schemas.microsoft.com/office/powerpoint/2010/main" val="9576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718051" y="1014129"/>
            <a:ext cx="4289080" cy="2347792"/>
            <a:chOff x="2972" y="1184"/>
            <a:chExt cx="2567" cy="14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585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496" y="44624"/>
            <a:ext cx="6202231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(summary)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79969"/>
            <a:ext cx="4718050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/>
            </a:pPr>
            <a:r>
              <a:rPr lang="en-GB" sz="1937" dirty="0">
                <a:solidFill>
                  <a:schemeClr val="accent1"/>
                </a:solidFill>
              </a:rPr>
              <a:t>Energy Source</a:t>
            </a:r>
            <a:r>
              <a:rPr lang="en-GB" sz="1937" dirty="0">
                <a:solidFill>
                  <a:srgbClr val="0070C0"/>
                </a:solidFill>
              </a:rPr>
              <a:t> (coal, oil, NG, nuclear, etc) is ‘burnt’ generating heat in the;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4128" y="3284984"/>
            <a:ext cx="2789188" cy="82135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Arial" panose="020B0604020202020204" pitchFamily="34" charset="0"/>
              <a:buChar char="•"/>
            </a:pPr>
            <a:r>
              <a:rPr lang="en-GB" sz="1585" dirty="0">
                <a:solidFill>
                  <a:srgbClr val="0070C0"/>
                </a:solidFill>
              </a:rPr>
              <a:t>System </a:t>
            </a:r>
            <a:r>
              <a:rPr lang="en-GB" sz="1585" dirty="0">
                <a:solidFill>
                  <a:schemeClr val="accent1"/>
                </a:solidFill>
              </a:rPr>
              <a:t>7-8-9</a:t>
            </a:r>
            <a:r>
              <a:rPr lang="en-GB" sz="1585" dirty="0">
                <a:solidFill>
                  <a:srgbClr val="0070C0"/>
                </a:solidFill>
              </a:rPr>
              <a:t> comprises </a:t>
            </a:r>
            <a:r>
              <a:rPr lang="en-GB" sz="1585" dirty="0">
                <a:solidFill>
                  <a:schemeClr val="accent1"/>
                </a:solidFill>
              </a:rPr>
              <a:t>condenser</a:t>
            </a:r>
            <a:r>
              <a:rPr lang="en-GB" sz="1585" dirty="0">
                <a:solidFill>
                  <a:srgbClr val="0070C0"/>
                </a:solidFill>
              </a:rPr>
              <a:t> and cooling waste water.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034" y="1735080"/>
            <a:ext cx="4718050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2"/>
            </a:pPr>
            <a:r>
              <a:rPr lang="en-GB" sz="1937" dirty="0">
                <a:solidFill>
                  <a:schemeClr val="accent1"/>
                </a:solidFill>
              </a:rPr>
              <a:t>Boiler. </a:t>
            </a:r>
            <a:r>
              <a:rPr lang="en-GB" sz="1937" dirty="0">
                <a:solidFill>
                  <a:srgbClr val="0070C0"/>
                </a:solidFill>
              </a:rPr>
              <a:t>Heat is transferred into the water-steam cycle (3-4-9-3);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34" y="2636912"/>
            <a:ext cx="4718050" cy="983902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3"/>
            </a:pPr>
            <a:r>
              <a:rPr lang="en-GB" sz="1937" dirty="0">
                <a:solidFill>
                  <a:schemeClr val="accent1"/>
                </a:solidFill>
              </a:rPr>
              <a:t>Steam</a:t>
            </a:r>
            <a:r>
              <a:rPr lang="en-GB" sz="1937" dirty="0">
                <a:solidFill>
                  <a:srgbClr val="0070C0"/>
                </a:solidFill>
              </a:rPr>
              <a:t> (at high temperature and pressure) produced by the water vaporisation is driven towards a;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034" y="3679296"/>
            <a:ext cx="5510138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4"/>
            </a:pPr>
            <a:r>
              <a:rPr lang="en-GB" sz="1937" dirty="0">
                <a:solidFill>
                  <a:schemeClr val="accent1"/>
                </a:solidFill>
              </a:rPr>
              <a:t>Steam turbine</a:t>
            </a:r>
            <a:r>
              <a:rPr lang="en-GB" sz="1937" dirty="0">
                <a:solidFill>
                  <a:srgbClr val="0070C0"/>
                </a:solidFill>
              </a:rPr>
              <a:t> that promotes an </a:t>
            </a:r>
            <a:r>
              <a:rPr lang="en-GB" sz="1937" i="1" dirty="0">
                <a:solidFill>
                  <a:srgbClr val="0070C0"/>
                </a:solidFill>
              </a:rPr>
              <a:t>isentropic expansion</a:t>
            </a:r>
            <a:r>
              <a:rPr lang="en-GB" sz="1937" dirty="0">
                <a:solidFill>
                  <a:srgbClr val="0070C0"/>
                </a:solidFill>
              </a:rPr>
              <a:t> and produces </a:t>
            </a:r>
            <a:r>
              <a:rPr lang="en-GB" sz="1937" b="1" u="sng" dirty="0">
                <a:solidFill>
                  <a:srgbClr val="0070C0"/>
                </a:solidFill>
              </a:rPr>
              <a:t>work</a:t>
            </a:r>
            <a:r>
              <a:rPr lang="en-GB" sz="1937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34" y="4509120"/>
            <a:ext cx="7166322" cy="38771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5"/>
            </a:pPr>
            <a:r>
              <a:rPr lang="en-GB" sz="1937" dirty="0">
                <a:solidFill>
                  <a:srgbClr val="0070C0"/>
                </a:solidFill>
              </a:rPr>
              <a:t>The </a:t>
            </a:r>
            <a:r>
              <a:rPr lang="en-GB" sz="1937" b="1" u="sng" dirty="0">
                <a:solidFill>
                  <a:srgbClr val="0070C0"/>
                </a:solidFill>
              </a:rPr>
              <a:t>work</a:t>
            </a:r>
            <a:r>
              <a:rPr lang="en-GB" sz="1937" dirty="0">
                <a:solidFill>
                  <a:srgbClr val="0070C0"/>
                </a:solidFill>
              </a:rPr>
              <a:t> is transferred to a </a:t>
            </a:r>
            <a:r>
              <a:rPr lang="en-GB" sz="1937" dirty="0">
                <a:solidFill>
                  <a:schemeClr val="accent1"/>
                </a:solidFill>
              </a:rPr>
              <a:t>generator</a:t>
            </a:r>
            <a:r>
              <a:rPr lang="en-GB" sz="1937" dirty="0">
                <a:solidFill>
                  <a:srgbClr val="0070C0"/>
                </a:solidFill>
              </a:rPr>
              <a:t> responsible to produce;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034" y="5057510"/>
            <a:ext cx="4718050" cy="38771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GB" sz="1937" dirty="0">
                <a:solidFill>
                  <a:schemeClr val="accent1"/>
                </a:solidFill>
              </a:rPr>
              <a:t>Electricity </a:t>
            </a:r>
            <a:r>
              <a:rPr lang="en-GB" sz="1937" dirty="0">
                <a:solidFill>
                  <a:srgbClr val="0070C0"/>
                </a:solidFill>
              </a:rPr>
              <a:t>that is linked to the power grid;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35" y="5589240"/>
            <a:ext cx="9009165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7"/>
            </a:pPr>
            <a:r>
              <a:rPr lang="en-GB" sz="1937" dirty="0">
                <a:solidFill>
                  <a:srgbClr val="0070C0"/>
                </a:solidFill>
              </a:rPr>
              <a:t>After the expansion (in the turbine), steam (low temperature and pressure) is driven into the </a:t>
            </a:r>
            <a:r>
              <a:rPr lang="en-GB" sz="1937" dirty="0">
                <a:solidFill>
                  <a:schemeClr val="accent1"/>
                </a:solidFill>
              </a:rPr>
              <a:t>condenser (9)</a:t>
            </a:r>
            <a:r>
              <a:rPr lang="en-GB" sz="1937" dirty="0">
                <a:solidFill>
                  <a:srgbClr val="0070C0"/>
                </a:solidFill>
              </a:rPr>
              <a:t>, where it is transformed in water and returns to the </a:t>
            </a:r>
            <a:r>
              <a:rPr lang="en-GB" sz="1937" dirty="0">
                <a:solidFill>
                  <a:schemeClr val="accent1"/>
                </a:solidFill>
              </a:rPr>
              <a:t>Boiler (2</a:t>
            </a:r>
            <a:r>
              <a:rPr lang="en-GB" sz="1937" dirty="0" smtClean="0">
                <a:solidFill>
                  <a:schemeClr val="accent1"/>
                </a:solidFill>
              </a:rPr>
              <a:t>).</a:t>
            </a:r>
            <a:endParaRPr lang="en-GB" sz="1937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0" y="879971"/>
            <a:ext cx="5148065" cy="2817349"/>
            <a:chOff x="1106" y="1573"/>
            <a:chExt cx="3780" cy="2518"/>
          </a:xfrm>
        </p:grpSpPr>
        <p:pic>
          <p:nvPicPr>
            <p:cNvPr id="327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585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96" y="116632"/>
            <a:ext cx="4916301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Power Plants: Turbine Generator</a:t>
            </a:r>
          </a:p>
        </p:txBody>
      </p:sp>
      <p:pic>
        <p:nvPicPr>
          <p:cNvPr id="52226" name="Picture 2" descr="http://wwww.kompulsa.com/wp/wp-content/uploads/2011/06/Dampfturbine-Steam-Turbine-From-Nuclear-Power-Pl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7320"/>
            <a:ext cx="5148065" cy="26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://www.allforpower.com/CustomFiles/Image/2007/AFP107/afp107_svar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20" y="942092"/>
            <a:ext cx="3665984" cy="54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</p:spTree>
    <p:extLst>
      <p:ext uri="{BB962C8B-B14F-4D97-AF65-F5344CB8AC3E}">
        <p14:creationId xmlns:p14="http://schemas.microsoft.com/office/powerpoint/2010/main" val="4168001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2708920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Geothermal Energy:  </a:t>
            </a:r>
          </a:p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Initial Analysis</a:t>
            </a:r>
            <a:endParaRPr lang="en-GB" sz="2800" b="1" dirty="0">
              <a:solidFill>
                <a:srgbClr val="C00000"/>
              </a:solidFill>
            </a:endParaRPr>
          </a:p>
        </p:txBody>
      </p:sp>
      <p:pic>
        <p:nvPicPr>
          <p:cNvPr id="138244" name="Picture 4" descr="http://origin-ars.els-cdn.com/content/image/1-s2.0-S1364032113003420-g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92696"/>
            <a:ext cx="3672408" cy="2825201"/>
          </a:xfrm>
          <a:prstGeom prst="rect">
            <a:avLst/>
          </a:prstGeom>
          <a:noFill/>
        </p:spPr>
      </p:pic>
      <p:pic>
        <p:nvPicPr>
          <p:cNvPr id="138246" name="Picture 6" descr="http://assets.inhabitat.com/wp-content/blogs.dir/1/files/2011/11/Toshiba-Kenya-Geothermal-3-537x3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9763" y="4149080"/>
            <a:ext cx="3314725" cy="2419688"/>
          </a:xfrm>
          <a:prstGeom prst="rect">
            <a:avLst/>
          </a:prstGeom>
          <a:noFill/>
        </p:spPr>
      </p:pic>
      <p:pic>
        <p:nvPicPr>
          <p:cNvPr id="138242" name="Picture 2" descr="http://origin-ars.els-cdn.com/content/image/1-s2.0-S1364032102000023-gr1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92696"/>
            <a:ext cx="2304256" cy="3400306"/>
          </a:xfrm>
          <a:prstGeom prst="rect">
            <a:avLst/>
          </a:prstGeom>
          <a:noFill/>
        </p:spPr>
      </p:pic>
      <p:pic>
        <p:nvPicPr>
          <p:cNvPr id="138248" name="Picture 8" descr="http://geothermal.marin.org/images/geomap-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3717032"/>
            <a:ext cx="3672408" cy="2838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195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40989"/>
            <a:ext cx="8136904" cy="53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4288" y="6237312"/>
            <a:ext cx="199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IPCC,  2008</a:t>
            </a:r>
            <a:endParaRPr lang="en-US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9269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Geothermal sources of T &gt; 150</a:t>
            </a:r>
            <a:r>
              <a:rPr lang="en-GB" sz="2000" baseline="30000" dirty="0" smtClean="0">
                <a:solidFill>
                  <a:srgbClr val="0070C0"/>
                </a:solidFill>
              </a:rPr>
              <a:t>o</a:t>
            </a:r>
            <a:r>
              <a:rPr lang="en-GB" sz="2000" dirty="0" smtClean="0">
                <a:solidFill>
                  <a:srgbClr val="0070C0"/>
                </a:solidFill>
              </a:rPr>
              <a:t>C @ depths of 1500-3000 m: </a:t>
            </a:r>
            <a:r>
              <a:rPr lang="en-GB" sz="2000" dirty="0" smtClean="0">
                <a:solidFill>
                  <a:srgbClr val="C00000"/>
                </a:solidFill>
              </a:rPr>
              <a:t>Electricity production</a:t>
            </a:r>
            <a:r>
              <a:rPr lang="en-GB" sz="2000" dirty="0" smtClean="0">
                <a:solidFill>
                  <a:srgbClr val="0070C0"/>
                </a:solidFill>
              </a:rPr>
              <a:t>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Thermal sources 90 ≤ T ≤ 150</a:t>
            </a:r>
            <a:r>
              <a:rPr lang="en-GB" sz="2000" baseline="30000" dirty="0" smtClean="0">
                <a:solidFill>
                  <a:srgbClr val="0070C0"/>
                </a:solidFill>
              </a:rPr>
              <a:t>o</a:t>
            </a:r>
            <a:r>
              <a:rPr lang="en-GB" sz="2000" dirty="0" smtClean="0">
                <a:solidFill>
                  <a:srgbClr val="0070C0"/>
                </a:solidFill>
              </a:rPr>
              <a:t>C @ depths below 1000m: </a:t>
            </a:r>
            <a:r>
              <a:rPr lang="en-GB" sz="2000" dirty="0" smtClean="0">
                <a:solidFill>
                  <a:srgbClr val="C00000"/>
                </a:solidFill>
              </a:rPr>
              <a:t>Thermal generation</a:t>
            </a:r>
            <a:r>
              <a:rPr lang="en-GB" sz="2000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08" y="1772816"/>
            <a:ext cx="8976596" cy="44644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631382" y="6237312"/>
            <a:ext cx="4549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MIT (006), The Future of Geothermal Energy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988840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US subsurface temperature at depth of 6.5 km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69536"/>
            <a:ext cx="7632848" cy="50312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926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Europe subsurface temperature at depth of 5 km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979" y="6237312"/>
            <a:ext cx="8270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Trans-Mediterranean Interconnection for Concentrating Solar Power , Final Report (2006)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0765"/>
            <a:ext cx="3305720" cy="478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6237312"/>
            <a:ext cx="28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British Geological Survey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975489"/>
            <a:ext cx="233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UK subsurface temperature at depth of 1 km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708920"/>
            <a:ext cx="328294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36235"/>
            <a:ext cx="3573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48784"/>
            <a:ext cx="5220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400" b="1" dirty="0" smtClean="0">
                <a:solidFill>
                  <a:srgbClr val="0070C0"/>
                </a:solidFill>
              </a:rPr>
              <a:t>Classification: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 &gt; 150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high temperature</a:t>
            </a:r>
            <a:r>
              <a:rPr lang="en-GB" sz="2400" dirty="0" smtClean="0">
                <a:solidFill>
                  <a:srgbClr val="0070C0"/>
                </a:solidFill>
              </a:rPr>
              <a:t>): electricity production and direct heating;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90 ≤ T ≤ 150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medium temperature</a:t>
            </a:r>
            <a:r>
              <a:rPr lang="en-GB" sz="2400" dirty="0" smtClean="0">
                <a:solidFill>
                  <a:srgbClr val="0070C0"/>
                </a:solidFill>
              </a:rPr>
              <a:t>): electricity production and direct heating;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30 ≤ T &lt; 90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low temperature</a:t>
            </a:r>
            <a:r>
              <a:rPr lang="en-GB" sz="2400" dirty="0" smtClean="0">
                <a:solidFill>
                  <a:srgbClr val="0070C0"/>
                </a:solidFill>
              </a:rPr>
              <a:t>): heat pump for heating and air conditioner;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 &lt; 30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very low temperature</a:t>
            </a:r>
            <a:r>
              <a:rPr lang="en-GB" sz="2400" dirty="0" smtClean="0">
                <a:solidFill>
                  <a:srgbClr val="0070C0"/>
                </a:solidFill>
              </a:rPr>
              <a:t>): heat pump for heating and air conditioner.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32098" name="Picture 2" descr="http://www.geothermal-resources.com.au/images/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356" y="1124744"/>
            <a:ext cx="3917148" cy="48348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338940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40152" y="2087404"/>
            <a:ext cx="2952328" cy="31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751" tIns="44376" rIns="88751" bIns="44376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Energy Consumption</a:t>
            </a:r>
          </a:p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Economics of Geothermal Energy</a:t>
            </a:r>
          </a:p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Basics of a Power Plants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Economics of Geothermal Energy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Geothermal Sources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Basics of a Geothermal Power Plants	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Environmental </a:t>
            </a:r>
            <a:r>
              <a:rPr lang="en-US" altLang="en-US" sz="1600" dirty="0" smtClean="0">
                <a:solidFill>
                  <a:srgbClr val="0070C0"/>
                </a:solidFill>
              </a:rPr>
              <a:t>Impact</a:t>
            </a:r>
            <a:endParaRPr lang="en-US" altLang="en-US" sz="1600" dirty="0">
              <a:solidFill>
                <a:srgbClr val="0070C0"/>
              </a:solidFill>
            </a:endParaRPr>
          </a:p>
        </p:txBody>
      </p:sp>
      <p:pic>
        <p:nvPicPr>
          <p:cNvPr id="97282" name="Picture 2" descr="http://upload.wikimedia.org/wikipedia/commons/2/2a/HellisheidiPowerStation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6608"/>
            <a:ext cx="5704632" cy="41589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5843872"/>
            <a:ext cx="3391910" cy="333532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US" sz="1585" dirty="0"/>
              <a:t>(</a:t>
            </a:r>
            <a:r>
              <a:rPr lang="en-US" sz="1585" dirty="0" err="1"/>
              <a:t>Hellisheiði</a:t>
            </a:r>
            <a:r>
              <a:rPr lang="en-US" sz="1585" dirty="0"/>
              <a:t> Geothermal Power Station)</a:t>
            </a:r>
          </a:p>
        </p:txBody>
      </p:sp>
      <p:sp>
        <p:nvSpPr>
          <p:cNvPr id="9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2348880"/>
            <a:ext cx="5525616" cy="417693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30000">
                <a:schemeClr val="bg2">
                  <a:lumMod val="50000"/>
                </a:schemeClr>
              </a:gs>
              <a:gs pos="70000">
                <a:schemeClr val="bg2">
                  <a:lumMod val="25000"/>
                </a:schemeClr>
              </a:gs>
              <a:gs pos="100000">
                <a:srgbClr val="66301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oid 2"/>
          <p:cNvSpPr/>
          <p:nvPr/>
        </p:nvSpPr>
        <p:spPr>
          <a:xfrm>
            <a:off x="1187624" y="1556792"/>
            <a:ext cx="1066800" cy="304800"/>
          </a:xfrm>
          <a:prstGeom prst="trapezoid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accent1">
                <a:shade val="50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3824" y="1861592"/>
            <a:ext cx="914400" cy="457200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shade val="50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2250" y="1112912"/>
            <a:ext cx="209550" cy="12192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12700">
            <a:solidFill>
              <a:schemeClr val="accent1">
                <a:shade val="5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1800" y="1646312"/>
            <a:ext cx="838200" cy="6858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12700">
            <a:solidFill>
              <a:schemeClr val="accent1">
                <a:shade val="5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2467000" y="731912"/>
            <a:ext cx="609600" cy="304800"/>
          </a:xfrm>
          <a:prstGeom prst="cloudCallou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5576" y="2348880"/>
            <a:ext cx="0" cy="41764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3568" y="234888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568" y="6525344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" y="2286744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0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29695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36553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2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44173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3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16224" y="2318792"/>
            <a:ext cx="0" cy="4572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49624" y="2318792"/>
            <a:ext cx="0" cy="4572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16224" y="2775992"/>
            <a:ext cx="53340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2924944"/>
            <a:ext cx="1368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Borehole heat exchange (0.006-0.2MW)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7718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242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766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290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814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338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11760" y="2780928"/>
            <a:ext cx="115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Heat exchange pile system (2-4MW)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7904" y="3861048"/>
            <a:ext cx="2286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139952" y="3789040"/>
            <a:ext cx="144016" cy="43204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3429000"/>
            <a:ext cx="228600" cy="457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491880" y="3717032"/>
            <a:ext cx="313184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35424" y="414908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Aquifer system (0.2-6MW)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058544" y="2348880"/>
            <a:ext cx="17512" cy="325834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80112" y="2348880"/>
            <a:ext cx="0" cy="32403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04048" y="5805264"/>
            <a:ext cx="2286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36096" y="5661248"/>
            <a:ext cx="0" cy="457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52120" y="5661248"/>
            <a:ext cx="3048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499992" y="5661248"/>
            <a:ext cx="4572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48200" y="4007024"/>
            <a:ext cx="914400" cy="533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724400" y="4007024"/>
            <a:ext cx="838200" cy="533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24400" y="3930824"/>
            <a:ext cx="1143000" cy="3810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572000" y="4464224"/>
            <a:ext cx="1295400" cy="152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4235624"/>
            <a:ext cx="990600" cy="6096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876800" y="4388024"/>
            <a:ext cx="1143000" cy="6858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72000" y="4083224"/>
            <a:ext cx="990600" cy="10668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449416" y="491155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C000"/>
                </a:solidFill>
              </a:rPr>
              <a:t>Fractured rock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43808" y="5301208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Enhanced geothermal system (10-200MW)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732240" y="2348880"/>
            <a:ext cx="0" cy="41764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88224" y="234888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88224" y="6525344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02507" y="22048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02507" y="296388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40-60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04993" y="3652664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60-90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2251" y="4437112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100-130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48264" y="506543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&gt;130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72400" y="249289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Heating with heat pumps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>
            <a:off x="7620000" y="2281064"/>
            <a:ext cx="22860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961312" y="3914472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Heating without heat pumps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9" name="Right Brace 58"/>
          <p:cNvSpPr/>
          <p:nvPr/>
        </p:nvSpPr>
        <p:spPr>
          <a:xfrm>
            <a:off x="7596336" y="3717032"/>
            <a:ext cx="22860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956376" y="5445224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Power and heat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1" name="Right Brace 60"/>
          <p:cNvSpPr/>
          <p:nvPr/>
        </p:nvSpPr>
        <p:spPr>
          <a:xfrm>
            <a:off x="7668344" y="5157192"/>
            <a:ext cx="72008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3923928" y="2348880"/>
            <a:ext cx="0" cy="144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211960" y="2348880"/>
            <a:ext cx="0" cy="144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5496" y="36235"/>
            <a:ext cx="3573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13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36235"/>
            <a:ext cx="5496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Sources: Direct Use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140290" name="Picture 2" descr="http://www.bgs.ac.uk/research/images/energy/Figure_01_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8535" y="3645023"/>
            <a:ext cx="4309969" cy="2952329"/>
          </a:xfrm>
          <a:prstGeom prst="rect">
            <a:avLst/>
          </a:prstGeom>
          <a:noFill/>
        </p:spPr>
      </p:pic>
      <p:pic>
        <p:nvPicPr>
          <p:cNvPr id="140292" name="Picture 4" descr="http://www.r-e-a.net/images/technologies/deep-geothermal-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77" y="764704"/>
            <a:ext cx="4518923" cy="40324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79504" y="620688"/>
            <a:ext cx="43569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The </a:t>
            </a:r>
            <a:r>
              <a:rPr lang="en-GB" sz="2000" b="1" dirty="0" smtClean="0">
                <a:solidFill>
                  <a:srgbClr val="0070C0"/>
                </a:solidFill>
              </a:rPr>
              <a:t>GS</a:t>
            </a:r>
            <a:r>
              <a:rPr lang="en-GB" sz="2000" dirty="0" smtClean="0">
                <a:solidFill>
                  <a:srgbClr val="0070C0"/>
                </a:solidFill>
              </a:rPr>
              <a:t> can be exploited at high temperature with efficiency of 50-70%: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Cold water is injected into the permeable rock;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Leading to the fracturing  of the hot rocks and heat transferring to water;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Heated water is diffused and recovered in production well;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97152"/>
            <a:ext cx="4788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Hot water can be used for: space heating (52%); bathing &amp; balneology (hot spring, medical etc – 30%); agriculture (greenhouse, fish farming, etc – 12%); industry (4%).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09320"/>
            <a:ext cx="447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Lund </a:t>
            </a:r>
            <a:r>
              <a:rPr lang="en-US" sz="1600" i="1" dirty="0" smtClean="0"/>
              <a:t>et al. </a:t>
            </a:r>
            <a:r>
              <a:rPr lang="en-US" sz="1600" dirty="0" smtClean="0"/>
              <a:t>(2011) </a:t>
            </a:r>
            <a:r>
              <a:rPr lang="en-US" sz="1600" dirty="0" err="1" smtClean="0"/>
              <a:t>Geothermics</a:t>
            </a:r>
            <a:r>
              <a:rPr lang="en-US" sz="1600" dirty="0" smtClean="0"/>
              <a:t> 40:159-180.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42338" name="AutoShape 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0" name="AutoShape 4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2" name="AutoShape 6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4" name="AutoShape 8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6" name="AutoShape 10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8" name="AutoShape 1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504" y="548681"/>
            <a:ext cx="8892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chemeClr val="accent1"/>
                </a:solidFill>
              </a:rPr>
              <a:t>Convert energy stored in hydrothermal fluids </a:t>
            </a:r>
            <a:r>
              <a:rPr lang="en-GB" sz="2400" dirty="0" smtClean="0">
                <a:solidFill>
                  <a:srgbClr val="0070C0"/>
                </a:solidFill>
              </a:rPr>
              <a:t>to</a:t>
            </a:r>
            <a:r>
              <a:rPr lang="en-GB" sz="2400" dirty="0" smtClean="0">
                <a:solidFill>
                  <a:schemeClr val="accent1"/>
                </a:solidFill>
              </a:rPr>
              <a:t> electricity</a:t>
            </a:r>
            <a:r>
              <a:rPr lang="en-GB" sz="2400" dirty="0" smtClean="0">
                <a:solidFill>
                  <a:srgbClr val="0070C0"/>
                </a:solidFill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Three main conversion technologies: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</a:rPr>
              <a:t>Dry-steam</a:t>
            </a:r>
            <a:r>
              <a:rPr lang="en-GB" sz="2400" dirty="0" smtClean="0">
                <a:solidFill>
                  <a:srgbClr val="0070C0"/>
                </a:solidFill>
              </a:rPr>
              <a:t> power plant;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Geothermal </a:t>
            </a:r>
            <a:r>
              <a:rPr lang="en-GB" sz="2400" dirty="0" smtClean="0">
                <a:solidFill>
                  <a:srgbClr val="FF0000"/>
                </a:solidFill>
              </a:rPr>
              <a:t>flash</a:t>
            </a:r>
            <a:r>
              <a:rPr lang="en-GB" sz="2400" dirty="0" smtClean="0">
                <a:solidFill>
                  <a:srgbClr val="0070C0"/>
                </a:solidFill>
              </a:rPr>
              <a:t> power plant;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</a:rPr>
              <a:t>Binary</a:t>
            </a:r>
            <a:r>
              <a:rPr lang="en-GB" sz="2400" dirty="0" smtClean="0">
                <a:solidFill>
                  <a:srgbClr val="0070C0"/>
                </a:solidFill>
              </a:rPr>
              <a:t>-cycle power plant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Choice of technology depends on: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Source temperature  and reservoir pressure (i.e., depth of the hot fluid reservoir);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State of the driving thermal: dry or wet steam, water-steam solution, brine (hot water);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Thermo-physical properties of the driving fluid.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9269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2800" b="1" dirty="0" smtClean="0">
                <a:solidFill>
                  <a:srgbClr val="0070C0"/>
                </a:solidFill>
              </a:rPr>
              <a:t>Dry Steam Geothermal Power Plant </a:t>
            </a:r>
          </a:p>
        </p:txBody>
      </p:sp>
      <p:sp>
        <p:nvSpPr>
          <p:cNvPr id="142338" name="AutoShape 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0" name="AutoShape 4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2" name="AutoShape 6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4" name="AutoShape 8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6" name="AutoShape 10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8" name="AutoShape 1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52" name="Picture 16" descr="http://www.infinityturbine.com/ORC/Geothermal_files/dry_stea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8" y="1327966"/>
            <a:ext cx="7708516" cy="50533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45412" name="Picture 4" descr="http://www.flowserve.com/files/Files/Images/Industries/static/020-I-Geothermal_Flashed_Steam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92696"/>
            <a:ext cx="8064896" cy="513075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1196752"/>
            <a:ext cx="2915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Most common geothermal power plant;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 &gt; 182°C;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Water is driven upwards through the well under its own pressure;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As it rises, pressure decreases leading to partial boiling 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09120"/>
            <a:ext cx="2555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Liquid (hot) water and steam are </a:t>
            </a:r>
            <a:r>
              <a:rPr lang="en-US" dirty="0" smtClean="0">
                <a:solidFill>
                  <a:schemeClr val="accent1"/>
                </a:solidFill>
              </a:rPr>
              <a:t>separated (flash)</a:t>
            </a:r>
            <a:r>
              <a:rPr lang="en-US" dirty="0" smtClean="0">
                <a:solidFill>
                  <a:srgbClr val="0070C0"/>
                </a:solidFill>
              </a:rPr>
              <a:t> and the steam drives the turbine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44390" name="Picture 6" descr="http://www.alternative-earth.com/i/misc/Geothermal-Binary_cycle_pla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50" y="692696"/>
            <a:ext cx="8750338" cy="403244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4797152"/>
            <a:ext cx="4499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107≤T ≤ 182°C;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Hot water is then used to boil the working fluid (often organic compound with low boiling point);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 vaporized working fluid is used to drive the turbine;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4797152"/>
            <a:ext cx="421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Thermal water and working fluid are operated in separated cycles with little emissions;</a:t>
            </a:r>
          </a:p>
          <a:p>
            <a:pPr marL="117475" indent="-117475" algn="just"/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http://geo-energy.org/Images/AIRCOOLEDCOMBINEDCYCLE-ENGLISH-G2-6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764704"/>
            <a:ext cx="6408712" cy="4608512"/>
          </a:xfrm>
          <a:prstGeom prst="rect">
            <a:avLst/>
          </a:prstGeom>
          <a:noFill/>
        </p:spPr>
      </p:pic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5799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Designed to be used with high and medium temperature sources;</a:t>
            </a:r>
          </a:p>
          <a:p>
            <a:pPr marL="117475" indent="-1174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Combining flash and binary power plant design.</a:t>
            </a:r>
          </a:p>
          <a:p>
            <a:pPr marL="117475" indent="-117475" algn="just">
              <a:buFont typeface="Wingdings" pitchFamily="2" charset="2"/>
              <a:buChar char="Ø"/>
            </a:pP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9269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2800" b="1" dirty="0" smtClean="0">
                <a:solidFill>
                  <a:srgbClr val="0070C0"/>
                </a:solidFill>
              </a:rPr>
              <a:t>Enhanced Geothermal Systems (EGS)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92" y="1196752"/>
            <a:ext cx="3492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Used in deep subsurface with high temperature (</a:t>
            </a:r>
            <a:r>
              <a:rPr lang="en-US" sz="2000" dirty="0" smtClean="0">
                <a:solidFill>
                  <a:srgbClr val="0070C0"/>
                </a:solidFill>
              </a:rPr>
              <a:t>150≤T ≤ 200°C);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Fractures are induced by injection of cold water into deep wells (often with low permeability);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Heat is transferred from the rocks to the water that is diffused through the fractures and;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Collected in production wells;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The hot fluid is then used as part of the previous power technologies.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6093296"/>
            <a:ext cx="652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Source: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 IPCC (2010) and</a:t>
            </a:r>
          </a:p>
          <a:p>
            <a:pPr marL="627063"/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http://energy.gov/eere/geothermal/how-enhanced-geothermal-system-works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8482" name="Picture 2" descr="http://egs.egi.utah.edu/images/egsmain/EGSstage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484784"/>
            <a:ext cx="5580112" cy="44767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513" y="1268760"/>
            <a:ext cx="4464495" cy="3384376"/>
            <a:chOff x="336" y="939"/>
            <a:chExt cx="5135" cy="2948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939"/>
              <a:ext cx="5135" cy="29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3556" name="Text Box 4"/>
            <p:cNvSpPr txBox="1">
              <a:spLocks noChangeArrowheads="1"/>
            </p:cNvSpPr>
            <p:nvPr/>
          </p:nvSpPr>
          <p:spPr bwMode="auto">
            <a:xfrm>
              <a:off x="336" y="939"/>
              <a:ext cx="5135" cy="29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4869160"/>
            <a:ext cx="334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1600" b="1" dirty="0" smtClean="0">
                <a:solidFill>
                  <a:srgbClr val="0070C0"/>
                </a:solidFill>
              </a:rPr>
              <a:t>Capital Cost of Geothermal Power Plants in the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5445224"/>
            <a:ext cx="1716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IEA(2006).</a:t>
            </a:r>
            <a:endParaRPr lang="en-US" sz="1600" dirty="0"/>
          </a:p>
        </p:txBody>
      </p:sp>
      <p:pic>
        <p:nvPicPr>
          <p:cNvPr id="12" name="Picture 2" descr="http://origin-ars.els-cdn.com/content/image/1-s2.0-S1364032113003420-gr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861048"/>
            <a:ext cx="3048000" cy="24669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364088" y="198884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Share of different geothermal plant technologies in global electricity production.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4128" y="2924944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627063"/>
            <a:r>
              <a:rPr lang="en-US" sz="1600" dirty="0" smtClean="0"/>
              <a:t>Source: </a:t>
            </a:r>
            <a:r>
              <a:rPr lang="en-US" sz="1600" dirty="0" smtClean="0">
                <a:hlinkClick r:id="rId5"/>
              </a:rPr>
              <a:t>Renewable and Sustainable Energy Reviews 26(2013):446-463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http://www.egshpa.com/wp-content/uploads/2011/04/heat-pu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618" y="1052736"/>
            <a:ext cx="5770894" cy="4608512"/>
          </a:xfrm>
          <a:prstGeom prst="rect">
            <a:avLst/>
          </a:prstGeom>
          <a:noFill/>
        </p:spPr>
      </p:pic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36235"/>
            <a:ext cx="494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Heat Pump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836712"/>
            <a:ext cx="33478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The nearly constant temperature in the soil at low depths (&lt; 4 m) is used by geothermal heat pumps for heating and cooling of houses and industrial facilities;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Heat pumps are designed to use this low-grade heat source to keep temperatures of 10°–16°C;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This temperature range is enough to keep the environment warmer in the winter and cooler during the summer;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It operates two independent cycles.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5591" y="5105995"/>
            <a:ext cx="8826485" cy="1177604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2748" y="2981621"/>
            <a:ext cx="4457485" cy="1173633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3522" b="1" dirty="0">
                <a:solidFill>
                  <a:srgbClr val="C00000"/>
                </a:solidFill>
              </a:rPr>
              <a:t>Energy: </a:t>
            </a:r>
          </a:p>
          <a:p>
            <a:pPr algn="ctr"/>
            <a:r>
              <a:rPr lang="en-GB" sz="3522" b="1" dirty="0">
                <a:solidFill>
                  <a:srgbClr val="C00000"/>
                </a:solidFill>
              </a:rPr>
              <a:t>Production &amp; Demand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7" y="1026394"/>
            <a:ext cx="1810805" cy="11889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3484344"/>
            <a:ext cx="2088727" cy="14649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47" y="1014130"/>
            <a:ext cx="2081221" cy="1188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81210"/>
            <a:ext cx="1917921" cy="11889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1107425"/>
            <a:ext cx="2063706" cy="11981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630240"/>
            <a:ext cx="1810805" cy="1390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355725"/>
            <a:ext cx="1794770" cy="1236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2489884"/>
            <a:ext cx="2072896" cy="8171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6" y="5096957"/>
            <a:ext cx="1932616" cy="1177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105995"/>
            <a:ext cx="1512168" cy="1207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5115031"/>
            <a:ext cx="1618253" cy="11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2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4" name="Picture 4" descr="http://origin-ars.els-cdn.com/content/image/1-s2.0-S1364032113003420-gr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535" y="836712"/>
            <a:ext cx="8360929" cy="53325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03848" y="6237312"/>
            <a:ext cx="6061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smtClean="0">
                <a:hlinkClick r:id="rId3"/>
              </a:rPr>
              <a:t>Renewable and Sustainable Energy Reviews 26(2013):446-463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0"/>
            <a:ext cx="4888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6879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Environmental Impacts of Energy Matrix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8064" y="6550223"/>
            <a:ext cx="2343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C000"/>
                </a:solidFill>
              </a:rPr>
              <a:t>Source: </a:t>
            </a:r>
            <a:r>
              <a:rPr lang="en-GB" sz="1400" dirty="0" err="1" smtClean="0">
                <a:solidFill>
                  <a:srgbClr val="FFC000"/>
                </a:solidFill>
              </a:rPr>
              <a:t>MITOpenCourseWare</a:t>
            </a:r>
            <a:endParaRPr lang="en-GB" sz="1400" dirty="0">
              <a:solidFill>
                <a:srgbClr val="FFC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7499" y="764704"/>
          <a:ext cx="8928997" cy="5718832"/>
        </p:xfrm>
        <a:graphic>
          <a:graphicData uri="http://schemas.openxmlformats.org/drawingml/2006/table">
            <a:tbl>
              <a:tblPr/>
              <a:tblGrid>
                <a:gridCol w="864101"/>
                <a:gridCol w="759353"/>
                <a:gridCol w="811727"/>
                <a:gridCol w="811727"/>
                <a:gridCol w="811727"/>
                <a:gridCol w="765906"/>
                <a:gridCol w="857548"/>
                <a:gridCol w="811727"/>
                <a:gridCol w="811727"/>
                <a:gridCol w="811727"/>
                <a:gridCol w="811727"/>
              </a:tblGrid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FUEL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PHASE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Coal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Petroleum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Natural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Gas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Nuclear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Hydro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Solar </a:t>
                      </a: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Photovoltaic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Solar Power Tower</a:t>
                      </a:r>
                      <a:endParaRPr lang="en-US" sz="10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Wind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Fusion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Geothermal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Extraction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accident; Lung damage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Drilling-spills (off-shore)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Drilling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accidents; Lung damage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Construction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He, Li, H</a:t>
                      </a:r>
                      <a:r>
                        <a:rPr lang="en-GB" sz="950" baseline="-2500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production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260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Refining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Refuse piles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pollution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Milling tails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260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Transportation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Collisions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Spills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Pipeline explosions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130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1326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u="sng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On-Site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130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Thermal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Low efficiency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efficiency; Ecosystem change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Ecosystem change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Low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Air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Particulates, SO</a:t>
                      </a:r>
                      <a:r>
                        <a:rPr lang="en-GB" sz="95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, 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</a:t>
                      </a:r>
                      <a:r>
                        <a:rPr lang="en-GB" sz="95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, 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Radiation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releases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GB" sz="950" baseline="-2500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Destroy prior ecosystems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Tritium in cooling water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Brine in streams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6522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Aesthetic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areas; Large  towers; Noise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Small area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Wastes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Ash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; Slag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Ash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Spent fuel; Reprocessing waste storage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Spent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cells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Irradiated structural material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Special Problems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Construction accidents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Bird; Human injuries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Occupational radiation doses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Major Accidents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Oil spills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Pipeline explosions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Reactor cooling and meltdown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Dam failure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Fire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Tritium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release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4462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329426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Atmospheric Emissions: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err="1" smtClean="0">
                <a:solidFill>
                  <a:srgbClr val="C00000"/>
                </a:solidFill>
              </a:rPr>
              <a:t>NOx</a:t>
            </a:r>
            <a:r>
              <a:rPr lang="en-US" dirty="0" smtClean="0">
                <a:solidFill>
                  <a:srgbClr val="0070C0"/>
                </a:solidFill>
              </a:rPr>
              <a:t>: small amounts mainly due to the combustion of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3429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H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 (hydrogen sulfide): from volcano gases, petroleum deposits, natural gas and geothermal fluids and need to be captured;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SO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: this compound is not directly released by geothermal power plants, but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 can react in the atmosphere and form SO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Particulate matter (</a:t>
            </a:r>
            <a:r>
              <a:rPr lang="en-US" dirty="0" smtClean="0">
                <a:solidFill>
                  <a:srgbClr val="C00000"/>
                </a:solidFill>
              </a:rPr>
              <a:t>PM</a:t>
            </a:r>
            <a:r>
              <a:rPr lang="en-US" dirty="0" smtClean="0">
                <a:solidFill>
                  <a:srgbClr val="0070C0"/>
                </a:solidFill>
              </a:rPr>
              <a:t>): this involves liquid droplets and particles from smoke, dust and ashes. Water-cooled geothermal power plants do emit small quantities of PM from cooling towers  as steam condensates;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CO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baseline="-25000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: Geothermal power plants emit small quantities. Some geothermal reservoir fluids contain varying amounts of non-condensable gases, including CO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4462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6074132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/>
            <a:r>
              <a:rPr lang="en-US" sz="1400" b="1" dirty="0" smtClean="0"/>
              <a:t>Source</a:t>
            </a:r>
            <a:r>
              <a:rPr lang="en-US" sz="1400" dirty="0" smtClean="0"/>
              <a:t>: </a:t>
            </a:r>
            <a:r>
              <a:rPr lang="en-US" sz="1400" dirty="0" err="1" smtClean="0"/>
              <a:t>Kagel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. (2007) A Guide to Geothermal Energy and the Environment, http://www.geo-energy.org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3528" y="1124744"/>
          <a:ext cx="8352929" cy="47551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8442"/>
                <a:gridCol w="1532729"/>
                <a:gridCol w="1670586"/>
                <a:gridCol w="1670586"/>
                <a:gridCol w="1670586"/>
              </a:tblGrid>
              <a:tr h="910478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Plant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</a:t>
                      </a:r>
                      <a:r>
                        <a:rPr lang="en-US" baseline="-25000" dirty="0" err="1" smtClean="0"/>
                        <a:t>x</a:t>
                      </a:r>
                      <a:r>
                        <a:rPr lang="en-US" dirty="0" smtClean="0"/>
                        <a:t> 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PM</a:t>
                      </a:r>
                      <a:endParaRPr lang="en-US" dirty="0"/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Coal-fired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993.82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1.01</a:t>
                      </a:r>
                      <a:endParaRPr lang="en-US" dirty="0"/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Oil-fired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758.41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  <a:tr h="637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Natural</a:t>
                      </a:r>
                      <a:r>
                        <a:rPr lang="en-US" baseline="0" dirty="0" smtClean="0"/>
                        <a:t> Gas-fired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549.75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</a:tr>
              <a:tr h="637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 (flash)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0.16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27.21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 (binary &amp; flash/binary) 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(geysers dry steam)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40.28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http://origin-ars.els-cdn.com/content/image/1-s2.0-S1364032102000023-gr1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836712"/>
            <a:ext cx="4427984" cy="5184576"/>
          </a:xfrm>
          <a:prstGeom prst="rect">
            <a:avLst/>
          </a:prstGeom>
          <a:noFill/>
        </p:spPr>
      </p:pic>
      <p:pic>
        <p:nvPicPr>
          <p:cNvPr id="124932" name="Picture 4" descr="http://origin-ars.els-cdn.com/content/image/1-s2.0-S1364032102000023-gr1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836712"/>
            <a:ext cx="4211960" cy="522627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5832" y="6237312"/>
            <a:ext cx="5718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smtClean="0">
                <a:hlinkClick r:id="rId4"/>
              </a:rPr>
              <a:t>Renewable and Sustainable Energy Reviews 6(2002):3-65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-2738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692696"/>
            <a:ext cx="8208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Solid and Liquid Waste: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Arsenic is produced from the subsurface geothermal fluids as part of sludge and scales  from the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 processing;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Waste is produced from drilling activities, as drilling cuttings (mainly </a:t>
            </a:r>
            <a:r>
              <a:rPr lang="en-US" dirty="0" err="1" smtClean="0">
                <a:solidFill>
                  <a:srgbClr val="0070C0"/>
                </a:solidFill>
              </a:rPr>
              <a:t>bentonites</a:t>
            </a:r>
            <a:r>
              <a:rPr lang="en-US" dirty="0" smtClean="0">
                <a:solidFill>
                  <a:srgbClr val="0070C0"/>
                </a:solidFill>
              </a:rPr>
              <a:t>). Mud and cuttings are stored as ‘sumps’ for disposal.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760310"/>
            <a:ext cx="82089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Land Use: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Properties of small sizes;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Subsidence;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Induced seismicity;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Land slides.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Water Quality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</a:p>
          <a:p>
            <a:pPr marL="339725" indent="-169863" algn="just">
              <a:lnSpc>
                <a:spcPct val="150000"/>
              </a:lnSpc>
              <a:buClr>
                <a:srgbClr val="007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Chemical for water &amp; wastewater treatment;</a:t>
            </a:r>
          </a:p>
          <a:p>
            <a:pPr marL="339725" indent="-169863" algn="just">
              <a:lnSpc>
                <a:spcPct val="150000"/>
              </a:lnSpc>
              <a:buClr>
                <a:srgbClr val="007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Cool brine.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-2738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7956376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/>
              <a:t>Summary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85689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Multiple energy sources: fossil-fuel, renewables, nuclear, </a:t>
            </a:r>
            <a:r>
              <a:rPr lang="en-GB" sz="2800" dirty="0" err="1">
                <a:solidFill>
                  <a:srgbClr val="0070C0"/>
                </a:solidFill>
              </a:rPr>
              <a:t>etc</a:t>
            </a:r>
            <a:r>
              <a:rPr lang="en-GB" sz="2800" dirty="0">
                <a:solidFill>
                  <a:srgbClr val="0070C0"/>
                </a:solidFill>
              </a:rPr>
              <a:t>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Demand and production of energy mix;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Thermal and momentum energy sources;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Current geothermal technologies;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Environmental impacts;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Drive for the future.</a:t>
            </a:r>
          </a:p>
          <a:p>
            <a:pPr marL="355600" indent="-355600" algn="just">
              <a:lnSpc>
                <a:spcPct val="150000"/>
              </a:lnSpc>
            </a:pP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6878"/>
            <a:ext cx="6948264" cy="645288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4016" y="692696"/>
            <a:ext cx="8784977" cy="5998929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BP Statistical Review of World Energy 2013: </a:t>
            </a:r>
            <a:r>
              <a:rPr lang="en-GB" sz="24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en-GB" sz="2400" dirty="0" smtClean="0">
                <a:solidFill>
                  <a:srgbClr val="0070C0"/>
                </a:solidFill>
                <a:hlinkClick r:id="rId2"/>
              </a:rPr>
              <a:t>www.bp.com/content/dam/bp/pdf/statisticalreview/statistical_review_of_world_energy_2013.pdf</a:t>
            </a:r>
            <a:endParaRPr lang="en-GB" sz="2400" dirty="0">
              <a:solidFill>
                <a:srgbClr val="0070C0"/>
              </a:solidFill>
            </a:endParaRPr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Annual Energy Outlook 2014 with Projections to 2014 (DoE/EIA-0383): </a:t>
            </a:r>
            <a:r>
              <a:rPr lang="en-GB" sz="2400" dirty="0">
                <a:hlinkClick r:id="rId3"/>
              </a:rPr>
              <a:t>http://www.eia.gov/forecasts/aeo/pdf/0383(2014).</a:t>
            </a:r>
            <a:r>
              <a:rPr lang="en-GB" sz="2400" dirty="0" smtClean="0">
                <a:hlinkClick r:id="rId3"/>
              </a:rPr>
              <a:t>pdf</a:t>
            </a:r>
            <a:endParaRPr lang="en-GB" sz="2400" dirty="0" smtClean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Energy </a:t>
            </a:r>
            <a:r>
              <a:rPr lang="en-GB" sz="2400" dirty="0">
                <a:solidFill>
                  <a:srgbClr val="0070C0"/>
                </a:solidFill>
              </a:rPr>
              <a:t>for a Sustainable Future: Reports and Recommendations (2010), The Secretary-General’s Advisory Group on Energy and Climate Change (AGECC): </a:t>
            </a:r>
            <a:r>
              <a:rPr lang="en-GB" sz="2400" dirty="0">
                <a:hlinkClick r:id="rId4"/>
              </a:rPr>
              <a:t>http://www.un.org/wcm/webdav/site/climatechange/shared/Documents/AGECC%20summary%20report%5B1%5D.pdf</a:t>
            </a:r>
            <a:endParaRPr lang="en-GB" sz="2400" dirty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The Future of Geothermal Energy: </a:t>
            </a:r>
            <a:r>
              <a:rPr lang="en-GB" sz="2400" dirty="0">
                <a:hlinkClick r:id="rId5"/>
              </a:rPr>
              <a:t>https://</a:t>
            </a:r>
            <a:r>
              <a:rPr lang="en-GB" sz="2400" dirty="0" smtClean="0">
                <a:hlinkClick r:id="rId5"/>
              </a:rPr>
              <a:t>www1.eere.energy.gov/geothermal/pdfs/future_geo_energy.pdf</a:t>
            </a:r>
            <a:endParaRPr lang="en-GB" sz="2400" dirty="0" smtClean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R</a:t>
            </a:r>
            <a:r>
              <a:rPr lang="en-GB" sz="2400" dirty="0">
                <a:solidFill>
                  <a:srgbClr val="0070C0"/>
                </a:solidFill>
              </a:rPr>
              <a:t>. </a:t>
            </a:r>
            <a:r>
              <a:rPr lang="en-GB" sz="2400" dirty="0" err="1">
                <a:solidFill>
                  <a:srgbClr val="0070C0"/>
                </a:solidFill>
              </a:rPr>
              <a:t>DiPippo</a:t>
            </a:r>
            <a:r>
              <a:rPr lang="en-GB" sz="2400" dirty="0">
                <a:solidFill>
                  <a:srgbClr val="0070C0"/>
                </a:solidFill>
              </a:rPr>
              <a:t> (2012) ‘Geothermal Power Plants’;  Butterworth Heinemann. </a:t>
            </a:r>
          </a:p>
          <a:p>
            <a:pPr marL="164869" indent="-164869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016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2008" y="692696"/>
            <a:ext cx="8964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Annual </a:t>
            </a:r>
            <a:r>
              <a:rPr lang="en-GB" sz="2400" dirty="0">
                <a:solidFill>
                  <a:srgbClr val="0070C0"/>
                </a:solidFill>
              </a:rPr>
              <a:t>Energy review 2011 (DoE/EIA-0384): </a:t>
            </a:r>
            <a:r>
              <a:rPr lang="en-GB" sz="2400" dirty="0">
                <a:hlinkClick r:id="rId2"/>
              </a:rPr>
              <a:t>http://www.eia.gov/totalenergy/data/annual/pdf/aer.pdf</a:t>
            </a:r>
            <a:endParaRPr lang="en-GB" sz="2400" dirty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H.K. Gupta (1980) ‘Developments in Economic Geology – 12. Geothermal Resources: An Energy Alternative’; Elsevier.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H.C.H. </a:t>
            </a:r>
            <a:r>
              <a:rPr lang="en-GB" sz="2400" dirty="0" err="1" smtClean="0">
                <a:solidFill>
                  <a:srgbClr val="0070C0"/>
                </a:solidFill>
              </a:rPr>
              <a:t>Armstead</a:t>
            </a:r>
            <a:r>
              <a:rPr lang="en-GB" sz="2400" dirty="0" smtClean="0">
                <a:solidFill>
                  <a:srgbClr val="0070C0"/>
                </a:solidFill>
              </a:rPr>
              <a:t> (1983) ‘Geothermal Energy: Its Past, Present and Future Contribution to the Energy Needs of Man’; E&amp;FN </a:t>
            </a:r>
            <a:r>
              <a:rPr lang="en-GB" sz="2400" dirty="0" err="1" smtClean="0">
                <a:solidFill>
                  <a:srgbClr val="0070C0"/>
                </a:solidFill>
              </a:rPr>
              <a:t>Spon</a:t>
            </a:r>
            <a:r>
              <a:rPr lang="en-GB" sz="2400" dirty="0" smtClean="0">
                <a:solidFill>
                  <a:srgbClr val="0070C0"/>
                </a:solidFill>
              </a:rPr>
              <a:t>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E. </a:t>
            </a:r>
            <a:r>
              <a:rPr lang="en-GB" sz="2400" dirty="0" err="1" smtClean="0">
                <a:solidFill>
                  <a:srgbClr val="0070C0"/>
                </a:solidFill>
              </a:rPr>
              <a:t>Barbier</a:t>
            </a:r>
            <a:r>
              <a:rPr lang="en-GB" sz="2400" dirty="0" smtClean="0">
                <a:solidFill>
                  <a:srgbClr val="0070C0"/>
                </a:solidFill>
              </a:rPr>
              <a:t> (2002) ‘Geothermal Energy Technology and Current Status: An Overview’, </a:t>
            </a:r>
            <a:r>
              <a:rPr lang="en-GB" sz="2400" i="1" dirty="0" smtClean="0">
                <a:solidFill>
                  <a:srgbClr val="0070C0"/>
                </a:solidFill>
              </a:rPr>
              <a:t>Renewable &amp; Sustainable Energy Reviews</a:t>
            </a:r>
            <a:r>
              <a:rPr lang="en-GB" sz="2400" dirty="0" smtClean="0">
                <a:solidFill>
                  <a:srgbClr val="0070C0"/>
                </a:solidFill>
              </a:rPr>
              <a:t> 6:3-65.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S.J. </a:t>
            </a:r>
            <a:r>
              <a:rPr lang="en-GB" sz="2400" dirty="0" err="1" smtClean="0">
                <a:solidFill>
                  <a:srgbClr val="0070C0"/>
                </a:solidFill>
              </a:rPr>
              <a:t>Zarrouk</a:t>
            </a:r>
            <a:r>
              <a:rPr lang="en-GB" sz="2400" dirty="0" smtClean="0">
                <a:solidFill>
                  <a:srgbClr val="0070C0"/>
                </a:solidFill>
              </a:rPr>
              <a:t> &amp; H. Moon (2014) ‘Efficiency of Geothermal Power Plants: A Worldwide Review’, </a:t>
            </a:r>
            <a:r>
              <a:rPr lang="en-GB" sz="2400" i="1" dirty="0" err="1" smtClean="0">
                <a:solidFill>
                  <a:srgbClr val="0070C0"/>
                </a:solidFill>
              </a:rPr>
              <a:t>Geothermics</a:t>
            </a:r>
            <a:r>
              <a:rPr lang="en-GB" sz="2400" dirty="0" smtClean="0">
                <a:solidFill>
                  <a:srgbClr val="0070C0"/>
                </a:solidFill>
              </a:rPr>
              <a:t> 51:142-153.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L. </a:t>
            </a:r>
            <a:r>
              <a:rPr lang="en-GB" sz="2400" dirty="0" err="1" smtClean="0">
                <a:solidFill>
                  <a:srgbClr val="0070C0"/>
                </a:solidFill>
              </a:rPr>
              <a:t>Rybach</a:t>
            </a:r>
            <a:r>
              <a:rPr lang="en-GB" sz="2400" dirty="0" smtClean="0">
                <a:solidFill>
                  <a:srgbClr val="0070C0"/>
                </a:solidFill>
              </a:rPr>
              <a:t> (2003) ‘Geothermal Energy: Sustainability and the Environment’, </a:t>
            </a:r>
            <a:r>
              <a:rPr lang="en-GB" sz="2400" i="1" dirty="0" err="1" smtClean="0">
                <a:solidFill>
                  <a:srgbClr val="0070C0"/>
                </a:solidFill>
              </a:rPr>
              <a:t>Geothermics</a:t>
            </a:r>
            <a:r>
              <a:rPr lang="en-GB" sz="2400" dirty="0" smtClean="0">
                <a:solidFill>
                  <a:srgbClr val="0070C0"/>
                </a:solidFill>
              </a:rPr>
              <a:t> 32:463-470.</a:t>
            </a:r>
            <a:endParaRPr lang="en-GB" sz="2400" dirty="0">
              <a:solidFill>
                <a:srgbClr val="0070C0"/>
              </a:solidFill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H.N. Pollack, S.J. Hurter, J.R. Johnson (1993) ‘Heat Flow from the Earth’s Interior: Analysis of the Global Data Set’, </a:t>
            </a:r>
            <a:r>
              <a:rPr lang="en-GB" sz="2400" i="1" dirty="0" smtClean="0">
                <a:solidFill>
                  <a:srgbClr val="0070C0"/>
                </a:solidFill>
              </a:rPr>
              <a:t>Reviews of Geophysics</a:t>
            </a:r>
            <a:r>
              <a:rPr lang="en-GB" sz="2400" dirty="0" smtClean="0">
                <a:solidFill>
                  <a:srgbClr val="0070C0"/>
                </a:solidFill>
              </a:rPr>
              <a:t> 31:267-280.</a:t>
            </a: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63160"/>
            <a:ext cx="2554131" cy="1676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301038"/>
            <a:ext cx="2808312" cy="1969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014129"/>
            <a:ext cx="2380593" cy="1475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2" y="1107424"/>
            <a:ext cx="2843302" cy="16507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093602"/>
            <a:ext cx="3062806" cy="12074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7824" y="2489885"/>
            <a:ext cx="2823421" cy="187831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37" dirty="0">
                <a:solidFill>
                  <a:srgbClr val="0070C0"/>
                </a:solidFill>
              </a:rPr>
              <a:t>We use energy to provide: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Electricity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Heat 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Transport</a:t>
            </a:r>
            <a:endParaRPr lang="en-US" sz="1937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16632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</a:p>
        </p:txBody>
      </p:sp>
      <p:sp>
        <p:nvSpPr>
          <p:cNvPr id="120834" name="AutoShape 2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36" name="AutoShape 4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38" name="AutoShape 6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40" name="AutoShape 8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42" name="AutoShape 10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9" y="1148289"/>
            <a:ext cx="2409825" cy="176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4502276"/>
            <a:ext cx="2592288" cy="1785709"/>
          </a:xfrm>
          <a:prstGeom prst="rect">
            <a:avLst/>
          </a:prstGeom>
        </p:spPr>
      </p:pic>
      <p:sp>
        <p:nvSpPr>
          <p:cNvPr id="1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651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55591" y="5105995"/>
            <a:ext cx="8826485" cy="1177604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105995"/>
            <a:ext cx="1932616" cy="1177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105995"/>
            <a:ext cx="1512168" cy="1207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5115031"/>
            <a:ext cx="1618253" cy="119839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116632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879970"/>
            <a:ext cx="4932040" cy="2176533"/>
          </a:xfrm>
          <a:prstGeom prst="rect">
            <a:avLst/>
          </a:prstGeom>
          <a:noFill/>
        </p:spPr>
        <p:txBody>
          <a:bodyPr wrap="square" lIns="88751" tIns="44376" rIns="88751" bIns="44376" numCol="2" rtlCol="0">
            <a:spAutoFit/>
          </a:bodyPr>
          <a:lstStyle/>
          <a:p>
            <a:pPr algn="l"/>
            <a:r>
              <a:rPr lang="en-GB" sz="1937" dirty="0">
                <a:solidFill>
                  <a:srgbClr val="0070C0"/>
                </a:solidFill>
              </a:rPr>
              <a:t>From: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Fossil fuels: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Oil;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Gas;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Coal;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Nuclear;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Hydroelectricity;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Wind;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Solar;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Maritime (wave, tide etc);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Geothermal</a:t>
            </a:r>
            <a:r>
              <a:rPr lang="en-GB" sz="1937" dirty="0">
                <a:solidFill>
                  <a:srgbClr val="0070C0"/>
                </a:solidFill>
              </a:rPr>
              <a:t>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Etc.</a:t>
            </a:r>
          </a:p>
        </p:txBody>
      </p:sp>
      <p:pic>
        <p:nvPicPr>
          <p:cNvPr id="122882" name="Picture 2" descr="http://upload.wikimedia.org/wikipedia/commons/d/de/Nellis_AFB_Solar_panel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2161" y="1081210"/>
            <a:ext cx="2997041" cy="1899671"/>
          </a:xfrm>
          <a:prstGeom prst="rect">
            <a:avLst/>
          </a:prstGeom>
          <a:noFill/>
        </p:spPr>
      </p:pic>
      <p:pic>
        <p:nvPicPr>
          <p:cNvPr id="122884" name="Picture 4" descr="https://encrypted-tbn1.gstatic.com/images?q=tbn:ANd9GcSpXpJFsegwE4DIK6vuZNMwJzeJm2nylTt-oPx7xK7vTxCR1Fd_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2161" y="3227762"/>
            <a:ext cx="2976599" cy="1744074"/>
          </a:xfrm>
          <a:prstGeom prst="rect">
            <a:avLst/>
          </a:prstGeom>
          <a:noFill/>
        </p:spPr>
      </p:pic>
      <p:sp>
        <p:nvSpPr>
          <p:cNvPr id="122886" name="AutoShape 6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2888" name="AutoShape 8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pic>
        <p:nvPicPr>
          <p:cNvPr id="122890" name="Picture 10" descr="http://energy.sia-partners.com/files/2009/03/tid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9512" y="3227762"/>
            <a:ext cx="2106234" cy="1744074"/>
          </a:xfrm>
          <a:prstGeom prst="rect">
            <a:avLst/>
          </a:prstGeom>
          <a:noFill/>
        </p:spPr>
      </p:pic>
      <p:pic>
        <p:nvPicPr>
          <p:cNvPr id="122892" name="Picture 12" descr="http://news.seadiscovery.com/image.axd?picture=2013%2F8%2F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1800" y="3222570"/>
            <a:ext cx="2808312" cy="1749266"/>
          </a:xfrm>
          <a:prstGeom prst="rect">
            <a:avLst/>
          </a:prstGeom>
          <a:noFill/>
        </p:spPr>
      </p:pic>
      <p:sp>
        <p:nvSpPr>
          <p:cNvPr id="2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202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>
            <a:spLocks noChangeArrowheads="1"/>
          </p:cNvSpPr>
          <p:nvPr/>
        </p:nvSpPr>
        <p:spPr bwMode="auto">
          <a:xfrm>
            <a:off x="158180" y="1215368"/>
            <a:ext cx="4341812" cy="3422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8751" tIns="44376" rIns="88751" bIns="44376">
            <a:spAutoFit/>
          </a:bodyPr>
          <a:lstStyle/>
          <a:p>
            <a:pPr marL="354390" indent="-354390" algn="ctr">
              <a:tabLst>
                <a:tab pos="2440664" algn="l"/>
              </a:tabLst>
            </a:pPr>
            <a:r>
              <a:rPr lang="en-GB" sz="2290" b="1" dirty="0">
                <a:solidFill>
                  <a:srgbClr val="0070C0"/>
                </a:solidFill>
              </a:rPr>
              <a:t>Major Issues:</a:t>
            </a:r>
          </a:p>
          <a:p>
            <a:pPr marL="354390" indent="-354390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Rising energy demand;</a:t>
            </a:r>
          </a:p>
          <a:p>
            <a:pPr marL="351307" indent="-351307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Need to stabilise atmospheric CO</a:t>
            </a:r>
            <a:r>
              <a:rPr lang="en-GB" sz="1937" baseline="-25000" dirty="0">
                <a:solidFill>
                  <a:srgbClr val="0070C0"/>
                </a:solidFill>
              </a:rPr>
              <a:t>2</a:t>
            </a:r>
            <a:r>
              <a:rPr lang="en-GB" sz="1937" dirty="0">
                <a:solidFill>
                  <a:srgbClr val="0070C0"/>
                </a:solidFill>
              </a:rPr>
              <a:t> at 550ppm;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Aging fleet of coal &amp; nuclear plant;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Concerns about storage of nuclear waste;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B050"/>
                </a:solidFill>
              </a:rPr>
              <a:t>Declining oil &amp; gas reserves 30- 50 years;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B050"/>
                </a:solidFill>
              </a:rPr>
              <a:t>Only 70 years of uranium left;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FF0000"/>
                </a:solidFill>
              </a:rPr>
              <a:t>Reduce reliance on hydrocarbons</a:t>
            </a:r>
            <a:r>
              <a:rPr lang="en-GB" sz="1937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065" y="1215368"/>
            <a:ext cx="3600400" cy="1512509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90" b="1" dirty="0">
                <a:solidFill>
                  <a:srgbClr val="0070C0"/>
                </a:solidFill>
              </a:rPr>
              <a:t>Policy drivers: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Low Carbon Society;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Security of Supply;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Fuel Poverty;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" y="5154198"/>
            <a:ext cx="9058277" cy="1159234"/>
            <a:chOff x="38100" y="2406303"/>
            <a:chExt cx="9058276" cy="1022697"/>
          </a:xfrm>
        </p:grpSpPr>
        <p:pic>
          <p:nvPicPr>
            <p:cNvPr id="8" name="Picture 2" descr="Picture12"/>
            <p:cNvPicPr>
              <a:picLocks noChangeAspect="1" noChangeArrowheads="1"/>
            </p:cNvPicPr>
            <p:nvPr/>
          </p:nvPicPr>
          <p:blipFill>
            <a:blip r:embed="rId2" cstate="print"/>
            <a:srcRect t="7315" b="5252"/>
            <a:stretch>
              <a:fillRect/>
            </a:stretch>
          </p:blipFill>
          <p:spPr bwMode="auto">
            <a:xfrm>
              <a:off x="4479703" y="2417589"/>
              <a:ext cx="1765467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8" descr="a2384c207fa606b144b5316b86ccb00egeothermal-energy-plant-400"/>
            <p:cNvPicPr>
              <a:picLocks noChangeAspect="1" noChangeArrowheads="1"/>
            </p:cNvPicPr>
            <p:nvPr/>
          </p:nvPicPr>
          <p:blipFill>
            <a:blip r:embed="rId3" cstate="print"/>
            <a:srcRect b="7635"/>
            <a:stretch>
              <a:fillRect/>
            </a:stretch>
          </p:blipFill>
          <p:spPr bwMode="auto">
            <a:xfrm>
              <a:off x="2786042" y="2427114"/>
              <a:ext cx="1621984" cy="9810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10" name="Picture 2" descr="wav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86626" y="2406303"/>
              <a:ext cx="1809750" cy="10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rapese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" y="2430685"/>
              <a:ext cx="1296988" cy="973932"/>
            </a:xfrm>
            <a:prstGeom prst="rect">
              <a:avLst/>
            </a:prstGeom>
            <a:noFill/>
          </p:spPr>
        </p:pic>
        <p:pic>
          <p:nvPicPr>
            <p:cNvPr id="12" name="Picture 6" descr="Fig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06765" y="2427114"/>
              <a:ext cx="1307600" cy="981075"/>
            </a:xfrm>
            <a:prstGeom prst="rect">
              <a:avLst/>
            </a:prstGeom>
            <a:noFill/>
          </p:spPr>
        </p:pic>
        <p:pic>
          <p:nvPicPr>
            <p:cNvPr id="13" name="Picture 3" descr="Turbine 1"/>
            <p:cNvPicPr>
              <a:picLocks noChangeAspect="1" noChangeArrowheads="1"/>
            </p:cNvPicPr>
            <p:nvPr/>
          </p:nvPicPr>
          <p:blipFill>
            <a:blip r:embed="rId7" cstate="print"/>
            <a:srcRect l="2937" t="1825" r="508" b="601"/>
            <a:stretch>
              <a:fillRect/>
            </a:stretch>
          </p:blipFill>
          <p:spPr bwMode="auto">
            <a:xfrm flipH="1">
              <a:off x="6316847" y="2407329"/>
              <a:ext cx="898104" cy="10206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</p:grpSp>
      <p:sp>
        <p:nvSpPr>
          <p:cNvPr id="15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88640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</a:p>
        </p:txBody>
      </p:sp>
    </p:spTree>
    <p:extLst>
      <p:ext uri="{BB962C8B-B14F-4D97-AF65-F5344CB8AC3E}">
        <p14:creationId xmlns:p14="http://schemas.microsoft.com/office/powerpoint/2010/main" val="33135842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36512" y="1148290"/>
            <a:ext cx="9144000" cy="4716602"/>
            <a:chOff x="0" y="836613"/>
            <a:chExt cx="9144000" cy="506312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0" y="836613"/>
              <a:ext cx="9144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85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73300" y="2270125"/>
              <a:ext cx="193675" cy="889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55800" y="2419350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37%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954213" y="3052763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34%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017713" y="3808413"/>
              <a:ext cx="433132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5%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954213" y="5046663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20%</a:t>
              </a:r>
            </a:p>
          </p:txBody>
        </p:sp>
        <p:cxnSp>
          <p:nvCxnSpPr>
            <p:cNvPr id="13" name="AutoShape 21"/>
            <p:cNvCxnSpPr>
              <a:cxnSpLocks noChangeShapeType="1"/>
              <a:stCxn id="40" idx="3"/>
              <a:endCxn id="39" idx="1"/>
            </p:cNvCxnSpPr>
            <p:nvPr/>
          </p:nvCxnSpPr>
          <p:spPr bwMode="auto">
            <a:xfrm>
              <a:off x="4405313" y="4598988"/>
              <a:ext cx="2036762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" name="AutoShape 22"/>
            <p:cNvCxnSpPr>
              <a:cxnSpLocks noChangeShapeType="1"/>
              <a:stCxn id="40" idx="3"/>
              <a:endCxn id="38" idx="1"/>
            </p:cNvCxnSpPr>
            <p:nvPr/>
          </p:nvCxnSpPr>
          <p:spPr bwMode="auto">
            <a:xfrm flipV="1">
              <a:off x="4405313" y="2487613"/>
              <a:ext cx="2049462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2214563" y="1878013"/>
              <a:ext cx="958917" cy="288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145" dirty="0"/>
                <a:t>(with others)</a:t>
              </a: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539750" y="5691188"/>
              <a:ext cx="376237" cy="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977900" y="5538788"/>
              <a:ext cx="1325106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/>
                <a:t>Zero/Low CO</a:t>
              </a:r>
              <a:r>
                <a:rPr lang="en-GB" sz="1585" baseline="-25000"/>
                <a:t>2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527300" y="5691188"/>
              <a:ext cx="3762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3076575" y="5538787"/>
              <a:ext cx="918649" cy="3609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/>
                <a:t>High CO</a:t>
              </a:r>
              <a:r>
                <a:rPr lang="en-GB" sz="1585" baseline="-25000"/>
                <a:t>2</a:t>
              </a: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746250" y="1431925"/>
              <a:ext cx="2062162" cy="282416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841500" y="2301875"/>
              <a:ext cx="45815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1820863" y="2506663"/>
              <a:ext cx="1838325" cy="1778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1860550" y="3321050"/>
              <a:ext cx="1600200" cy="9636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1881188" y="4186238"/>
              <a:ext cx="1131887" cy="377825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1900238" y="4643438"/>
              <a:ext cx="1093787" cy="44608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4327525" y="4692650"/>
              <a:ext cx="2065337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7" name="AutoShape 25"/>
            <p:cNvCxnSpPr>
              <a:cxnSpLocks noChangeShapeType="1"/>
            </p:cNvCxnSpPr>
            <p:nvPr/>
          </p:nvCxnSpPr>
          <p:spPr bwMode="auto">
            <a:xfrm flipV="1">
              <a:off x="4346575" y="2390775"/>
              <a:ext cx="2065337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8" name="AutoShape 26"/>
            <p:cNvCxnSpPr>
              <a:cxnSpLocks noChangeShapeType="1"/>
              <a:stCxn id="31" idx="3"/>
              <a:endCxn id="32" idx="1"/>
            </p:cNvCxnSpPr>
            <p:nvPr/>
          </p:nvCxnSpPr>
          <p:spPr bwMode="auto">
            <a:xfrm>
              <a:off x="1800225" y="1365250"/>
              <a:ext cx="2605087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7"/>
            <p:cNvCxnSpPr>
              <a:cxnSpLocks noChangeShapeType="1"/>
              <a:stCxn id="32" idx="3"/>
              <a:endCxn id="33" idx="1"/>
            </p:cNvCxnSpPr>
            <p:nvPr/>
          </p:nvCxnSpPr>
          <p:spPr bwMode="auto">
            <a:xfrm flipV="1">
              <a:off x="6364288" y="1363663"/>
              <a:ext cx="839787" cy="158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079625" y="1614488"/>
              <a:ext cx="433132" cy="3609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4%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379413" y="1081088"/>
              <a:ext cx="1420812" cy="566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Oil</a:t>
              </a:r>
            </a:p>
          </p:txBody>
        </p:sp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>
              <a:off x="4405313" y="1076325"/>
              <a:ext cx="1958975" cy="5762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Gasoline or Diesel</a:t>
              </a: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7204075" y="1079500"/>
              <a:ext cx="1581150" cy="568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379413" y="2187575"/>
              <a:ext cx="1452562" cy="5969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Gas</a:t>
              </a:r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379413" y="3057525"/>
              <a:ext cx="1490662" cy="5365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Coal</a:t>
              </a:r>
            </a:p>
          </p:txBody>
        </p:sp>
        <p:sp>
          <p:nvSpPr>
            <p:cNvPr id="36" name="AutoShape 35"/>
            <p:cNvSpPr>
              <a:spLocks noChangeArrowheads="1"/>
            </p:cNvSpPr>
            <p:nvPr/>
          </p:nvSpPr>
          <p:spPr bwMode="auto">
            <a:xfrm>
              <a:off x="379413" y="3908425"/>
              <a:ext cx="152082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585" dirty="0" err="1">
                  <a:solidFill>
                    <a:schemeClr val="bg1"/>
                  </a:solidFill>
                </a:rPr>
                <a:t>Renewables</a:t>
              </a:r>
              <a:endParaRPr lang="en-GB" sz="1585" dirty="0">
                <a:solidFill>
                  <a:schemeClr val="bg1"/>
                </a:solidFill>
              </a:endParaRPr>
            </a:p>
          </p:txBody>
        </p:sp>
        <p:sp>
          <p:nvSpPr>
            <p:cNvPr id="37" name="AutoShape 36"/>
            <p:cNvSpPr>
              <a:spLocks noChangeArrowheads="1"/>
            </p:cNvSpPr>
            <p:nvPr/>
          </p:nvSpPr>
          <p:spPr bwMode="auto">
            <a:xfrm>
              <a:off x="379413" y="4835525"/>
              <a:ext cx="1522412" cy="5572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585" dirty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38" name="AutoShape 37"/>
            <p:cNvSpPr>
              <a:spLocks noChangeArrowheads="1"/>
            </p:cNvSpPr>
            <p:nvPr/>
          </p:nvSpPr>
          <p:spPr bwMode="auto">
            <a:xfrm>
              <a:off x="6454775" y="2128838"/>
              <a:ext cx="2330450" cy="7159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Heat</a:t>
              </a:r>
            </a:p>
            <a:p>
              <a:r>
                <a:rPr lang="en-GB" sz="1585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9" name="AutoShape 38"/>
            <p:cNvSpPr>
              <a:spLocks noChangeArrowheads="1"/>
            </p:cNvSpPr>
            <p:nvPr/>
          </p:nvSpPr>
          <p:spPr bwMode="auto">
            <a:xfrm>
              <a:off x="6442075" y="4741863"/>
              <a:ext cx="2343150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Power Services</a:t>
              </a:r>
            </a:p>
            <a:p>
              <a:r>
                <a:rPr lang="en-GB" sz="1585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40" name="AutoShape 39"/>
            <p:cNvSpPr>
              <a:spLocks noChangeArrowheads="1"/>
            </p:cNvSpPr>
            <p:nvPr/>
          </p:nvSpPr>
          <p:spPr bwMode="auto">
            <a:xfrm>
              <a:off x="3043238" y="4295775"/>
              <a:ext cx="136207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Electricity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5496" y="116632"/>
            <a:ext cx="2970256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Energy Mix in UK</a:t>
            </a:r>
          </a:p>
        </p:txBody>
      </p:sp>
    </p:spTree>
    <p:extLst>
      <p:ext uri="{BB962C8B-B14F-4D97-AF65-F5344CB8AC3E}">
        <p14:creationId xmlns:p14="http://schemas.microsoft.com/office/powerpoint/2010/main" val="41626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3697320"/>
          <a:ext cx="4320480" cy="255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-29723"/>
            <a:ext cx="7740352" cy="79442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US" sz="22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Geothermal Power Capacity (MW)</a:t>
            </a:r>
          </a:p>
          <a:p>
            <a:pPr algn="ctr"/>
            <a:r>
              <a:rPr lang="en-US" sz="22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Cumulative Installed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8458" y="6122470"/>
            <a:ext cx="3372417" cy="265821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1145" b="1" dirty="0">
                <a:solidFill>
                  <a:srgbClr val="0070C0"/>
                </a:solidFill>
              </a:rPr>
              <a:t>Source: BP Statistical Review of World Energy (2014)</a:t>
            </a:r>
            <a:endParaRPr lang="en-GB" sz="1145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410411"/>
          <a:ext cx="9144000" cy="3219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3967" y="3630240"/>
            <a:ext cx="4608513" cy="2040922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Nearly  12GW supplied to 24 countries worldwide;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Electricity attends the need of more than 60M people;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Indonesia: 23% of all electricity generated by geothermal sources and;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Iceland: Fully powered by </a:t>
            </a:r>
            <a:r>
              <a:rPr lang="en-US" sz="1585" dirty="0" err="1">
                <a:solidFill>
                  <a:srgbClr val="0070C0"/>
                </a:solidFill>
              </a:rPr>
              <a:t>renewables</a:t>
            </a:r>
            <a:r>
              <a:rPr lang="en-US" sz="1585" dirty="0">
                <a:solidFill>
                  <a:srgbClr val="0070C0"/>
                </a:solidFill>
              </a:rPr>
              <a:t> with geothermal producing 17% of the electricity and 87% of the heating;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</a:p>
        </p:txBody>
      </p:sp>
    </p:spTree>
    <p:extLst>
      <p:ext uri="{BB962C8B-B14F-4D97-AF65-F5344CB8AC3E}">
        <p14:creationId xmlns:p14="http://schemas.microsoft.com/office/powerpoint/2010/main" val="20661307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ffGomes_UoA_Template">
  <a:themeElements>
    <a:clrScheme name="UoA">
      <a:dk1>
        <a:srgbClr val="3D4F55"/>
      </a:dk1>
      <a:lt1>
        <a:srgbClr val="FFFFFF"/>
      </a:lt1>
      <a:dk2>
        <a:srgbClr val="3D4F55"/>
      </a:dk2>
      <a:lt2>
        <a:srgbClr val="FFFFFF"/>
      </a:lt2>
      <a:accent1>
        <a:srgbClr val="D12A1D"/>
      </a:accent1>
      <a:accent2>
        <a:srgbClr val="B4423E"/>
      </a:accent2>
      <a:accent3>
        <a:srgbClr val="E2ADAC"/>
      </a:accent3>
      <a:accent4>
        <a:srgbClr val="CF7875"/>
      </a:accent4>
      <a:accent5>
        <a:srgbClr val="77949D"/>
      </a:accent5>
      <a:accent6>
        <a:srgbClr val="D1DBDE"/>
      </a:accent6>
      <a:hlink>
        <a:srgbClr val="334247"/>
      </a:hlink>
      <a:folHlink>
        <a:srgbClr val="3342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JeffGomes_UoA_Template</Template>
  <TotalTime>41542</TotalTime>
  <Words>2691</Words>
  <Application>Microsoft Office PowerPoint</Application>
  <PresentationFormat>On-screen Show (4:3)</PresentationFormat>
  <Paragraphs>633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Black</vt:lpstr>
      <vt:lpstr>Calibri</vt:lpstr>
      <vt:lpstr>Cambria</vt:lpstr>
      <vt:lpstr>Gill Sans</vt:lpstr>
      <vt:lpstr>Times New Roman</vt:lpstr>
      <vt:lpstr>WenQuanYi Micro Hei</vt:lpstr>
      <vt:lpstr>Wingdings</vt:lpstr>
      <vt:lpstr>ヒラギノ角ゴ Pro W3</vt:lpstr>
      <vt:lpstr>JeffGomes_UoA_Template</vt:lpstr>
      <vt:lpstr>PowerPoint Presentation</vt:lpstr>
      <vt:lpstr>Important  Dates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Consumption</vt:lpstr>
      <vt:lpstr>PowerPoint Presentation</vt:lpstr>
      <vt:lpstr>PowerPoint Presentation</vt:lpstr>
      <vt:lpstr>PowerPoint Presentation</vt:lpstr>
      <vt:lpstr>PowerPoint Presentation</vt:lpstr>
      <vt:lpstr>Energy Consumption</vt:lpstr>
      <vt:lpstr>Energy Consumption</vt:lpstr>
      <vt:lpstr>Energy Consumption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JeffGomes</dc:creator>
  <cp:keywords>University of Aberdeen, PowerPoint Template, Internal</cp:keywords>
  <dc:description>Created: November 2011
This version: November 2011</dc:description>
  <cp:lastModifiedBy>Liliam Costa</cp:lastModifiedBy>
  <cp:revision>737</cp:revision>
  <dcterms:created xsi:type="dcterms:W3CDTF">2013-09-28T10:45:14Z</dcterms:created>
  <dcterms:modified xsi:type="dcterms:W3CDTF">2017-09-06T19:01:04Z</dcterms:modified>
</cp:coreProperties>
</file>